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8" r:id="rId2"/>
    <p:sldId id="257" r:id="rId3"/>
    <p:sldId id="318" r:id="rId4"/>
    <p:sldId id="260" r:id="rId5"/>
    <p:sldId id="271" r:id="rId6"/>
    <p:sldId id="348" r:id="rId7"/>
    <p:sldId id="328" r:id="rId8"/>
    <p:sldId id="341" r:id="rId9"/>
    <p:sldId id="289" r:id="rId10"/>
    <p:sldId id="299" r:id="rId11"/>
    <p:sldId id="300" r:id="rId12"/>
    <p:sldId id="302" r:id="rId13"/>
    <p:sldId id="303" r:id="rId14"/>
    <p:sldId id="342" r:id="rId15"/>
    <p:sldId id="330" r:id="rId16"/>
    <p:sldId id="259" r:id="rId17"/>
    <p:sldId id="264" r:id="rId18"/>
    <p:sldId id="338" r:id="rId19"/>
    <p:sldId id="349" r:id="rId20"/>
    <p:sldId id="323" r:id="rId21"/>
    <p:sldId id="340" r:id="rId22"/>
    <p:sldId id="270" r:id="rId23"/>
    <p:sldId id="339" r:id="rId24"/>
    <p:sldId id="305" r:id="rId25"/>
    <p:sldId id="343" r:id="rId26"/>
  </p:sldIdLst>
  <p:sldSz cx="9144000" cy="6858000" type="screen4x3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rolina CR. Rodriguez Arias" initials="CCR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46" autoAdjust="0"/>
    <p:restoredTop sz="80464" autoAdjust="0"/>
  </p:normalViewPr>
  <p:slideViewPr>
    <p:cSldViewPr showGuides="1">
      <p:cViewPr>
        <p:scale>
          <a:sx n="80" d="100"/>
          <a:sy n="80" d="100"/>
        </p:scale>
        <p:origin x="-882" y="10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AA2EE9-02C8-430A-A076-D4D79BB98B21}" type="datetimeFigureOut">
              <a:rPr lang="es-ES" smtClean="0"/>
              <a:pPr/>
              <a:t>22/05/2014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3EE20-8202-46DD-873C-FEF773E69EB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5049093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CC5BFAA8-0A74-49F6-88BF-1D31052EBF5E}" type="datetimeFigureOut">
              <a:rPr lang="es-ES" smtClean="0"/>
              <a:pPr/>
              <a:t>22/05/2014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65147815-D70B-4855-ADB2-5383C3808E0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243367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7815-D70B-4855-ADB2-5383C3808E05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7815-D70B-4855-ADB2-5383C3808E05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7815-D70B-4855-ADB2-5383C3808E05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7815-D70B-4855-ADB2-5383C3808E05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7815-D70B-4855-ADB2-5383C3808E05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7815-D70B-4855-ADB2-5383C3808E05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7815-D70B-4855-ADB2-5383C3808E05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272861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7815-D70B-4855-ADB2-5383C3808E05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8156670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i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7815-D70B-4855-ADB2-5383C3808E05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7815-D70B-4855-ADB2-5383C3808E05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7815-D70B-4855-ADB2-5383C3808E05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5940405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base"/>
            <a:endParaRPr lang="es-E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7815-D70B-4855-ADB2-5383C3808E05}" type="slidenum">
              <a:rPr lang="es-ES" smtClean="0"/>
              <a:pPr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7815-D70B-4855-ADB2-5383C3808E05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7815-D70B-4855-ADB2-5383C3808E05}" type="slidenum">
              <a:rPr lang="es-ES" smtClean="0"/>
              <a:pPr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509026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7815-D70B-4855-ADB2-5383C3808E05}" type="slidenum">
              <a:rPr lang="es-ES" smtClean="0"/>
              <a:pPr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926211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7815-D70B-4855-ADB2-5383C3808E05}" type="slidenum">
              <a:rPr lang="es-ES" smtClean="0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926211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7815-D70B-4855-ADB2-5383C3808E05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4574825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7815-D70B-4855-ADB2-5383C3808E05}" type="slidenum">
              <a:rPr lang="es-ES" smtClean="0"/>
              <a:pPr/>
              <a:t>21</a:t>
            </a:fld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b="0" baseline="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443F6-E5AA-49A2-9C19-7468E704DCBD}" type="slidenum">
              <a:rPr lang="es-ES" smtClean="0"/>
              <a:pPr/>
              <a:t>22</a:t>
            </a:fld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sz="1100" dirty="0">
              <a:latin typeface="+mj-lt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7815-D70B-4855-ADB2-5383C3808E05}" type="slidenum">
              <a:rPr lang="es-ES" smtClean="0"/>
              <a:pPr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756824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7815-D70B-4855-ADB2-5383C3808E05}" type="slidenum">
              <a:rPr lang="es-ES" smtClean="0"/>
              <a:pPr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117647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7815-D70B-4855-ADB2-5383C3808E05}" type="slidenum">
              <a:rPr lang="es-ES" smtClean="0"/>
              <a:pPr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11764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6E68-4C3E-43C4-95B2-ABC069DC390F}" type="datetime1">
              <a:rPr lang="es-ES" smtClean="0"/>
              <a:t>22/05/2014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ENISA 1/25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A5BA-E0FC-464A-84CF-DCE9F9A30D40}" type="datetime1">
              <a:rPr lang="es-ES" smtClean="0"/>
              <a:t>22/05/2014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ENISA 1/25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BA0C-627E-411E-B2D3-5CD30640D6A5}" type="datetime1">
              <a:rPr lang="es-ES" smtClean="0"/>
              <a:t>22/05/2014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ENISA 1/25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7A505-6144-4BA6-A041-2EDA84228A37}" type="datetime1">
              <a:rPr lang="es-ES" smtClean="0"/>
              <a:t>22/05/2014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ENISA 1/25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EF297-FBDC-427C-9D7B-13FEC53F1935}" type="datetime1">
              <a:rPr lang="es-ES" smtClean="0"/>
              <a:t>22/05/2014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ENISA 1/25</a:t>
            </a: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7DCE-589C-493F-9945-256E2297CCCE}" type="datetime1">
              <a:rPr lang="es-ES" smtClean="0"/>
              <a:t>22/05/2014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ENISA 1/25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C7115-7EA7-4925-88AC-B2347DF3F6FC}" type="datetime1">
              <a:rPr lang="es-ES" smtClean="0"/>
              <a:t>22/05/2014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ENISA 1/25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3F92-5DBD-4FAD-866E-D4B74EFF2160}" type="datetime1">
              <a:rPr lang="es-ES" smtClean="0"/>
              <a:t>22/05/2014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ENISA 1/25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701C9-02EF-4FD5-8826-6BD20CB3C1B8}" type="datetime1">
              <a:rPr lang="es-ES" smtClean="0"/>
              <a:t>22/05/2014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ENISA 1/25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B0D25-54F1-4479-973A-06DFFFB79D08}" type="datetime1">
              <a:rPr lang="es-ES" smtClean="0"/>
              <a:t>22/05/2014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ENISA 1/25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AB74D-5940-4B77-965F-025C996DBC5C}" type="datetime1">
              <a:rPr lang="es-ES" smtClean="0"/>
              <a:t>22/05/2014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ENISA 1/25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3727D-6F35-44E3-AA26-58D60999F118}" type="datetime1">
              <a:rPr lang="es-ES" smtClean="0"/>
              <a:t>22/05/2014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ENISA 1/25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F722E-1C54-4D67-BBAF-9D16337FEC1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26" Type="http://schemas.openxmlformats.org/officeDocument/2006/relationships/image" Target="../media/image52.png"/><Relationship Id="rId39" Type="http://schemas.openxmlformats.org/officeDocument/2006/relationships/image" Target="../media/image64.png"/><Relationship Id="rId3" Type="http://schemas.openxmlformats.org/officeDocument/2006/relationships/image" Target="../media/image29.png"/><Relationship Id="rId21" Type="http://schemas.openxmlformats.org/officeDocument/2006/relationships/image" Target="../media/image47.png"/><Relationship Id="rId34" Type="http://schemas.openxmlformats.org/officeDocument/2006/relationships/image" Target="../media/image60.png"/><Relationship Id="rId42" Type="http://schemas.openxmlformats.org/officeDocument/2006/relationships/image" Target="../media/image67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5" Type="http://schemas.openxmlformats.org/officeDocument/2006/relationships/image" Target="../media/image51.png"/><Relationship Id="rId33" Type="http://schemas.openxmlformats.org/officeDocument/2006/relationships/image" Target="../media/image59.png"/><Relationship Id="rId38" Type="http://schemas.openxmlformats.org/officeDocument/2006/relationships/hyperlink" Target="http://www.algaenergy.es/" TargetMode="External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29" Type="http://schemas.openxmlformats.org/officeDocument/2006/relationships/image" Target="../media/image55.png"/><Relationship Id="rId41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24" Type="http://schemas.openxmlformats.org/officeDocument/2006/relationships/image" Target="../media/image50.png"/><Relationship Id="rId32" Type="http://schemas.openxmlformats.org/officeDocument/2006/relationships/image" Target="../media/image58.png"/><Relationship Id="rId37" Type="http://schemas.openxmlformats.org/officeDocument/2006/relationships/image" Target="../media/image63.png"/><Relationship Id="rId40" Type="http://schemas.openxmlformats.org/officeDocument/2006/relationships/image" Target="../media/image65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23" Type="http://schemas.openxmlformats.org/officeDocument/2006/relationships/image" Target="../media/image49.png"/><Relationship Id="rId28" Type="http://schemas.openxmlformats.org/officeDocument/2006/relationships/image" Target="../media/image54.png"/><Relationship Id="rId36" Type="http://schemas.openxmlformats.org/officeDocument/2006/relationships/image" Target="../media/image62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31" Type="http://schemas.openxmlformats.org/officeDocument/2006/relationships/image" Target="../media/image57.png"/><Relationship Id="rId4" Type="http://schemas.openxmlformats.org/officeDocument/2006/relationships/image" Target="../media/image30.jpeg"/><Relationship Id="rId9" Type="http://schemas.openxmlformats.org/officeDocument/2006/relationships/image" Target="../media/image35.png"/><Relationship Id="rId14" Type="http://schemas.openxmlformats.org/officeDocument/2006/relationships/image" Target="../media/image40.png"/><Relationship Id="rId22" Type="http://schemas.openxmlformats.org/officeDocument/2006/relationships/image" Target="../media/image48.png"/><Relationship Id="rId27" Type="http://schemas.openxmlformats.org/officeDocument/2006/relationships/image" Target="../media/image53.png"/><Relationship Id="rId30" Type="http://schemas.openxmlformats.org/officeDocument/2006/relationships/image" Target="../media/image56.png"/><Relationship Id="rId35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6290" y="1196752"/>
            <a:ext cx="3562539" cy="1012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 rot="16200000">
            <a:off x="-4006894" y="1779569"/>
            <a:ext cx="9572668" cy="2870211"/>
          </a:xfrm>
        </p:spPr>
        <p:txBody>
          <a:bodyPr>
            <a:noAutofit/>
          </a:bodyPr>
          <a:lstStyle/>
          <a:p>
            <a:r>
              <a:rPr lang="es-ES" sz="19000" b="1" dirty="0" smtClean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</a:rPr>
              <a:t>enisa.es</a:t>
            </a:r>
            <a:endParaRPr lang="es-ES" sz="19000" b="1" dirty="0">
              <a:solidFill>
                <a:schemeClr val="bg1">
                  <a:lumMod val="75000"/>
                </a:schemeClr>
              </a:solidFill>
              <a:latin typeface="Arial Narrow" pitchFamily="34" charset="0"/>
            </a:endParaRPr>
          </a:p>
        </p:txBody>
      </p:sp>
      <p:grpSp>
        <p:nvGrpSpPr>
          <p:cNvPr id="9" name="8 Grupo"/>
          <p:cNvGrpSpPr/>
          <p:nvPr/>
        </p:nvGrpSpPr>
        <p:grpSpPr>
          <a:xfrm>
            <a:off x="1698127" y="2417809"/>
            <a:ext cx="7764970" cy="3011455"/>
            <a:chOff x="1664814" y="1664040"/>
            <a:chExt cx="7764970" cy="3011455"/>
          </a:xfrm>
        </p:grpSpPr>
        <p:sp>
          <p:nvSpPr>
            <p:cNvPr id="8" name="7 CuadroTexto"/>
            <p:cNvSpPr txBox="1"/>
            <p:nvPr/>
          </p:nvSpPr>
          <p:spPr>
            <a:xfrm>
              <a:off x="1664814" y="2539086"/>
              <a:ext cx="71438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000" b="1" dirty="0" smtClean="0">
                  <a:latin typeface="Franklin Gothic Medium Cond" pitchFamily="34" charset="0"/>
                </a:rPr>
                <a:t>para la </a:t>
              </a:r>
              <a:r>
                <a:rPr lang="es-ES" sz="8800" b="1" dirty="0" smtClean="0">
                  <a:latin typeface="Franklin Gothic Medium Cond" pitchFamily="34" charset="0"/>
                </a:rPr>
                <a:t>financiación</a:t>
              </a:r>
            </a:p>
          </p:txBody>
        </p:sp>
        <p:sp>
          <p:nvSpPr>
            <p:cNvPr id="14" name="13 CuadroTexto"/>
            <p:cNvSpPr txBox="1"/>
            <p:nvPr/>
          </p:nvSpPr>
          <p:spPr>
            <a:xfrm>
              <a:off x="2285984" y="1664040"/>
              <a:ext cx="71438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000" b="1" dirty="0" smtClean="0">
                  <a:latin typeface="Franklin Gothic Medium Cond" pitchFamily="34" charset="0"/>
                </a:rPr>
                <a:t>Una</a:t>
              </a:r>
              <a:r>
                <a:rPr lang="es-ES" sz="8800" b="1" dirty="0" smtClean="0">
                  <a:latin typeface="Franklin Gothic Medium Cond" pitchFamily="34" charset="0"/>
                </a:rPr>
                <a:t> </a:t>
              </a:r>
              <a:r>
                <a:rPr lang="es-ES" sz="7000" b="1" dirty="0" smtClean="0">
                  <a:latin typeface="Franklin Gothic Medium Cond" pitchFamily="34" charset="0"/>
                </a:rPr>
                <a:t>alternativa</a:t>
              </a:r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3071802" y="3429000"/>
              <a:ext cx="4143404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000" b="1" dirty="0" smtClean="0">
                  <a:latin typeface="Franklin Gothic Medium Cond" pitchFamily="34" charset="0"/>
                </a:rPr>
                <a:t>de las </a:t>
              </a:r>
              <a:r>
                <a:rPr lang="es-ES" sz="7500" b="1" dirty="0" smtClean="0">
                  <a:latin typeface="Franklin Gothic Medium Cond" pitchFamily="34" charset="0"/>
                </a:rPr>
                <a:t>pymes</a:t>
              </a:r>
              <a:endParaRPr lang="es-ES" sz="7500" b="1" dirty="0">
                <a:latin typeface="Franklin Gothic Medium Cond" pitchFamily="34" charset="0"/>
              </a:endParaRPr>
            </a:p>
          </p:txBody>
        </p:sp>
      </p:grpSp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 descr="thb_inf_2_imagen Quienes somo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64663"/>
            <a:ext cx="6215074" cy="2216487"/>
          </a:xfrm>
          <a:prstGeom prst="rect">
            <a:avLst/>
          </a:prstGeom>
        </p:spPr>
      </p:pic>
      <p:pic>
        <p:nvPicPr>
          <p:cNvPr id="8" name="7 Imagen" descr="Logos Gob-MINETUR-ENISA grises-trazado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37314"/>
          <a:stretch>
            <a:fillRect/>
          </a:stretch>
        </p:blipFill>
        <p:spPr>
          <a:xfrm>
            <a:off x="6143636" y="1500174"/>
            <a:ext cx="3000364" cy="535464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 rot="16200000">
            <a:off x="-4006894" y="1779569"/>
            <a:ext cx="9572668" cy="2870211"/>
          </a:xfrm>
        </p:spPr>
        <p:txBody>
          <a:bodyPr>
            <a:noAutofit/>
          </a:bodyPr>
          <a:lstStyle/>
          <a:p>
            <a:r>
              <a:rPr lang="es-ES" sz="19000" b="1" dirty="0" smtClean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</a:rPr>
              <a:t>enisa.es</a:t>
            </a:r>
            <a:endParaRPr lang="es-ES" sz="19000" b="1" dirty="0">
              <a:solidFill>
                <a:schemeClr val="bg1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714480" y="785794"/>
            <a:ext cx="7143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latin typeface="Franklin Gothic Medium Cond" pitchFamily="34" charset="0"/>
              </a:rPr>
              <a:t>quiénes somos</a:t>
            </a:r>
            <a:endParaRPr lang="es-ES" sz="8800" b="1" dirty="0">
              <a:latin typeface="Franklin Gothic Medium Cond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285984" y="3429000"/>
            <a:ext cx="73581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73050"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Entidad de capital público</a:t>
            </a:r>
          </a:p>
          <a:p>
            <a:pPr indent="273050">
              <a:buClr>
                <a:srgbClr val="C00000"/>
              </a:buClr>
              <a:buFont typeface="Wingdings" pitchFamily="2" charset="2"/>
              <a:buChar char="§"/>
            </a:pP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Ministerio de Industria, Energía y Turismo </a:t>
            </a:r>
            <a:b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</a:b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     Dirección General de Industria y PYME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2061" y="2272899"/>
            <a:ext cx="3562539" cy="1012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diana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357818" y="-24"/>
            <a:ext cx="3795679" cy="2714625"/>
          </a:xfrm>
          <a:prstGeom prst="rect">
            <a:avLst/>
          </a:prstGeom>
        </p:spPr>
      </p:pic>
      <p:sp>
        <p:nvSpPr>
          <p:cNvPr id="18" name="1 Título"/>
          <p:cNvSpPr>
            <a:spLocks noGrp="1"/>
          </p:cNvSpPr>
          <p:nvPr>
            <p:ph type="ctrTitle"/>
          </p:nvPr>
        </p:nvSpPr>
        <p:spPr>
          <a:xfrm rot="16200000">
            <a:off x="-4006894" y="1779569"/>
            <a:ext cx="9572668" cy="2870211"/>
          </a:xfrm>
        </p:spPr>
        <p:txBody>
          <a:bodyPr>
            <a:noAutofit/>
          </a:bodyPr>
          <a:lstStyle/>
          <a:p>
            <a:r>
              <a:rPr lang="es-ES" sz="19000" b="1" dirty="0" smtClean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</a:rPr>
              <a:t>enisa.es</a:t>
            </a:r>
            <a:endParaRPr lang="es-ES" sz="19000" b="1" dirty="0">
              <a:solidFill>
                <a:schemeClr val="bg1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1737630" y="1596750"/>
            <a:ext cx="374993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8800" b="1" dirty="0" smtClean="0">
                <a:latin typeface="Franklin Gothic Medium Cond" pitchFamily="34" charset="0"/>
              </a:rPr>
              <a:t>objetivo:</a:t>
            </a:r>
            <a:endParaRPr lang="es-ES" sz="8800" dirty="0"/>
          </a:p>
        </p:txBody>
      </p:sp>
      <p:sp>
        <p:nvSpPr>
          <p:cNvPr id="7" name="6 Rectángulo"/>
          <p:cNvSpPr/>
          <p:nvPr/>
        </p:nvSpPr>
        <p:spPr>
          <a:xfrm>
            <a:off x="2285984" y="3115575"/>
            <a:ext cx="635798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lvl="0" indent="-271463" eaLnBrk="1" fontAlgn="auto" hangingPunct="1"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es-ES" sz="2600" dirty="0" smtClean="0">
                <a:solidFill>
                  <a:schemeClr val="tx1"/>
                </a:solidFill>
                <a:latin typeface="Arial Narrow" pitchFamily="34" charset="0"/>
                <a:ea typeface="Verdana" pitchFamily="34" charset="0"/>
                <a:cs typeface="Verdana" pitchFamily="34" charset="0"/>
              </a:rPr>
              <a:t>Fomentar </a:t>
            </a:r>
            <a:r>
              <a:rPr lang="es-ES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la </a:t>
            </a:r>
            <a:r>
              <a:rPr lang="es-ES" sz="2600" b="1" dirty="0" smtClean="0">
                <a:solidFill>
                  <a:schemeClr val="tx1"/>
                </a:solidFill>
                <a:latin typeface="Arial Narrow" pitchFamily="34" charset="0"/>
                <a:ea typeface="Verdana" pitchFamily="34" charset="0"/>
                <a:cs typeface="Verdana" pitchFamily="34" charset="0"/>
              </a:rPr>
              <a:t>creación, </a:t>
            </a:r>
            <a:r>
              <a:rPr lang="es-ES" sz="2600" dirty="0" smtClean="0">
                <a:solidFill>
                  <a:schemeClr val="tx1"/>
                </a:solidFill>
                <a:latin typeface="Arial Narrow" pitchFamily="34" charset="0"/>
                <a:ea typeface="Verdana" pitchFamily="34" charset="0"/>
                <a:cs typeface="Verdana" pitchFamily="34" charset="0"/>
              </a:rPr>
              <a:t>el</a:t>
            </a:r>
            <a:r>
              <a:rPr lang="es-ES" sz="2600" b="1" dirty="0" smtClean="0">
                <a:solidFill>
                  <a:schemeClr val="tx1"/>
                </a:solidFill>
                <a:latin typeface="Arial Narrow" pitchFamily="34" charset="0"/>
                <a:ea typeface="Verdana" pitchFamily="34" charset="0"/>
                <a:cs typeface="Verdana" pitchFamily="34" charset="0"/>
              </a:rPr>
              <a:t> crecimiento </a:t>
            </a:r>
            <a:r>
              <a:rPr lang="es-ES" sz="2600" dirty="0" smtClean="0">
                <a:solidFill>
                  <a:schemeClr val="tx1"/>
                </a:solidFill>
                <a:latin typeface="Arial Narrow" pitchFamily="34" charset="0"/>
                <a:ea typeface="Verdana" pitchFamily="34" charset="0"/>
                <a:cs typeface="Verdana" pitchFamily="34" charset="0"/>
              </a:rPr>
              <a:t>y</a:t>
            </a:r>
            <a:r>
              <a:rPr lang="es-ES" sz="2600" b="1" dirty="0" smtClean="0">
                <a:solidFill>
                  <a:schemeClr val="tx1"/>
                </a:solidFill>
                <a:latin typeface="Arial Narrow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s-ES" sz="2600" dirty="0" smtClean="0">
                <a:solidFill>
                  <a:schemeClr val="tx1"/>
                </a:solidFill>
                <a:latin typeface="Arial Narrow" pitchFamily="34" charset="0"/>
                <a:ea typeface="Verdana" pitchFamily="34" charset="0"/>
                <a:cs typeface="Verdana" pitchFamily="34" charset="0"/>
              </a:rPr>
              <a:t>la </a:t>
            </a:r>
            <a:r>
              <a:rPr lang="es-ES" sz="2600" b="1" dirty="0" smtClean="0">
                <a:solidFill>
                  <a:schemeClr val="tx1"/>
                </a:solidFill>
                <a:latin typeface="Arial Narrow" pitchFamily="34" charset="0"/>
                <a:ea typeface="Verdana" pitchFamily="34" charset="0"/>
                <a:cs typeface="Verdana" pitchFamily="34" charset="0"/>
              </a:rPr>
              <a:t>consolidación </a:t>
            </a:r>
            <a:r>
              <a:rPr lang="es-ES" sz="2600" dirty="0" smtClean="0">
                <a:solidFill>
                  <a:schemeClr val="tx1"/>
                </a:solidFill>
                <a:latin typeface="Arial Narrow" pitchFamily="34" charset="0"/>
                <a:ea typeface="Verdana" pitchFamily="34" charset="0"/>
                <a:cs typeface="Verdana" pitchFamily="34" charset="0"/>
              </a:rPr>
              <a:t>de la empresa española</a:t>
            </a:r>
          </a:p>
          <a:p>
            <a:pPr lvl="0" indent="273050" eaLnBrk="1" fontAlgn="auto" hangingPunct="1">
              <a:buClr>
                <a:srgbClr val="C00000"/>
              </a:buClr>
              <a:defRPr/>
            </a:pPr>
            <a:endParaRPr lang="es-ES" sz="2600" dirty="0" smtClean="0">
              <a:solidFill>
                <a:schemeClr val="tx1"/>
              </a:solidFill>
              <a:latin typeface="Arial Narrow" pitchFamily="34" charset="0"/>
              <a:ea typeface="Verdana" pitchFamily="34" charset="0"/>
              <a:cs typeface="Verdana" pitchFamily="34" charset="0"/>
            </a:endParaRPr>
          </a:p>
          <a:p>
            <a:pPr marL="271463" indent="-271463">
              <a:buClr>
                <a:srgbClr val="C00000"/>
              </a:buClr>
              <a:buFont typeface="Wingdings" pitchFamily="2" charset="2"/>
              <a:buChar char="§"/>
            </a:pPr>
            <a:r>
              <a:rPr lang="es-ES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Dinamizar el mercado de capital riesgo</a:t>
            </a:r>
          </a:p>
          <a:p>
            <a:pPr indent="273050">
              <a:buClr>
                <a:srgbClr val="C00000"/>
              </a:buClr>
              <a:buFont typeface="Wingdings" pitchFamily="2" charset="2"/>
              <a:buChar char="§"/>
            </a:pPr>
            <a:endParaRPr lang="es-ES" sz="2800" dirty="0">
              <a:latin typeface="Arial Narrow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 descr="Puzzle-piecesB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027719" y="214290"/>
            <a:ext cx="5830957" cy="3540981"/>
          </a:xfrm>
          <a:prstGeom prst="rect">
            <a:avLst/>
          </a:prstGeom>
        </p:spPr>
      </p:pic>
      <p:sp>
        <p:nvSpPr>
          <p:cNvPr id="18" name="1 Título"/>
          <p:cNvSpPr>
            <a:spLocks noGrp="1"/>
          </p:cNvSpPr>
          <p:nvPr>
            <p:ph type="ctrTitle"/>
          </p:nvPr>
        </p:nvSpPr>
        <p:spPr>
          <a:xfrm rot="16200000">
            <a:off x="-4006894" y="1779569"/>
            <a:ext cx="9572668" cy="2870211"/>
          </a:xfrm>
        </p:spPr>
        <p:txBody>
          <a:bodyPr>
            <a:noAutofit/>
          </a:bodyPr>
          <a:lstStyle/>
          <a:p>
            <a:r>
              <a:rPr lang="es-ES" sz="19000" b="1" dirty="0" smtClean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</a:rPr>
              <a:t>enisa.es</a:t>
            </a:r>
            <a:endParaRPr lang="es-ES" sz="19000" b="1" dirty="0">
              <a:solidFill>
                <a:schemeClr val="bg1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714480" y="727919"/>
            <a:ext cx="7715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latin typeface="Franklin Gothic Medium Cond" pitchFamily="34" charset="0"/>
              </a:rPr>
              <a:t>préstamo</a:t>
            </a:r>
            <a:endParaRPr lang="es-ES" sz="8800" b="1" dirty="0">
              <a:latin typeface="Franklin Gothic Medium Cond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1714480" y="1585175"/>
            <a:ext cx="540545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8800" b="1" dirty="0" smtClean="0">
                <a:latin typeface="Franklin Gothic Medium Cond" pitchFamily="34" charset="0"/>
              </a:rPr>
              <a:t>participativo</a:t>
            </a:r>
            <a:endParaRPr lang="es-ES" sz="8800" dirty="0"/>
          </a:p>
        </p:txBody>
      </p:sp>
      <p:sp>
        <p:nvSpPr>
          <p:cNvPr id="7" name="6 Rectángulo"/>
          <p:cNvSpPr/>
          <p:nvPr/>
        </p:nvSpPr>
        <p:spPr>
          <a:xfrm>
            <a:off x="2285984" y="3500438"/>
            <a:ext cx="678661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 eaLnBrk="1" fontAlgn="auto" hangingPunct="1"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es-ES" sz="2600" dirty="0" smtClean="0">
                <a:solidFill>
                  <a:schemeClr val="tx1"/>
                </a:solidFill>
                <a:latin typeface="Arial Narrow" pitchFamily="34" charset="0"/>
                <a:ea typeface="Verdana" pitchFamily="34" charset="0"/>
                <a:cs typeface="Verdana" pitchFamily="34" charset="0"/>
              </a:rPr>
              <a:t>Entre préstamo tradicional y capital riesgo</a:t>
            </a:r>
            <a:endParaRPr lang="es-ES" sz="2600" dirty="0" smtClean="0">
              <a:solidFill>
                <a:schemeClr val="accent6">
                  <a:lumMod val="75000"/>
                </a:schemeClr>
              </a:solidFill>
              <a:latin typeface="Arial Narrow" pitchFamily="34" charset="0"/>
              <a:ea typeface="Verdana" pitchFamily="34" charset="0"/>
              <a:cs typeface="Verdana" pitchFamily="34" charset="0"/>
            </a:endParaRPr>
          </a:p>
          <a:p>
            <a:pPr indent="273050">
              <a:buClr>
                <a:srgbClr val="C00000"/>
              </a:buClr>
              <a:buFont typeface="Wingdings" pitchFamily="2" charset="2"/>
              <a:buChar char="§"/>
            </a:pPr>
            <a:r>
              <a:rPr lang="es-ES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No </a:t>
            </a:r>
            <a:r>
              <a:rPr lang="es-ES" sz="2600" dirty="0">
                <a:latin typeface="Arial Narrow" pitchFamily="34" charset="0"/>
                <a:ea typeface="Verdana" pitchFamily="34" charset="0"/>
                <a:cs typeface="Verdana" pitchFamily="34" charset="0"/>
              </a:rPr>
              <a:t>exige </a:t>
            </a:r>
            <a:r>
              <a:rPr lang="es-ES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garantías ni avales</a:t>
            </a:r>
          </a:p>
          <a:p>
            <a:pPr indent="273050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Tipo de interés vinculado a resultados                  </a:t>
            </a:r>
          </a:p>
          <a:p>
            <a:pPr indent="273050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es-ES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Orden prelación: después acreedores comunes</a:t>
            </a:r>
          </a:p>
          <a:p>
            <a:pPr indent="273050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es-ES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Patrimonio contable</a:t>
            </a:r>
          </a:p>
          <a:p>
            <a:pPr marL="266700" indent="-266700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es-ES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Intereses deducibles del Impuesto de Sociedades</a:t>
            </a:r>
          </a:p>
          <a:p>
            <a:pPr indent="273050">
              <a:buClr>
                <a:srgbClr val="C00000"/>
              </a:buClr>
              <a:buFont typeface="Wingdings" pitchFamily="2" charset="2"/>
              <a:buChar char="§"/>
            </a:pPr>
            <a:endParaRPr lang="es-ES" sz="2800" dirty="0">
              <a:latin typeface="Arial Narrow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1 Imagen" descr="images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9949" y="4000505"/>
            <a:ext cx="4294051" cy="2857496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 rot="16200000">
            <a:off x="-4006894" y="1779569"/>
            <a:ext cx="9572668" cy="2870211"/>
          </a:xfrm>
        </p:spPr>
        <p:txBody>
          <a:bodyPr>
            <a:noAutofit/>
          </a:bodyPr>
          <a:lstStyle/>
          <a:p>
            <a:r>
              <a:rPr lang="es-ES" sz="19000" b="1" dirty="0" smtClean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</a:rPr>
              <a:t>enisa.es</a:t>
            </a:r>
            <a:endParaRPr lang="es-ES" sz="19000" b="1" dirty="0">
              <a:solidFill>
                <a:schemeClr val="bg1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714480" y="260648"/>
            <a:ext cx="76438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latin typeface="Franklin Gothic Medium Cond" pitchFamily="34" charset="0"/>
              </a:rPr>
              <a:t>características</a:t>
            </a:r>
            <a:endParaRPr lang="es-ES" sz="8800" b="1" dirty="0">
              <a:latin typeface="Franklin Gothic Medium Cond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290802" y="1340768"/>
            <a:ext cx="5853098" cy="40413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itchFamily="2" charset="2"/>
              <a:buChar char="v"/>
              <a:tabLst/>
              <a:defRPr/>
            </a:pPr>
            <a:endParaRPr kumimoji="0" lang="es-ES_tradnl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es-ES_tradnl" sz="2600" dirty="0" smtClean="0">
                <a:solidFill>
                  <a:schemeClr val="tx1"/>
                </a:solidFill>
                <a:latin typeface="Arial Narrow" pitchFamily="34" charset="0"/>
                <a:ea typeface="Verdana" pitchFamily="34" charset="0"/>
                <a:cs typeface="Verdana" pitchFamily="34" charset="0"/>
              </a:rPr>
              <a:t>Vencimiento </a:t>
            </a:r>
            <a:r>
              <a:rPr lang="es-ES_tradnl" sz="2600" dirty="0">
                <a:solidFill>
                  <a:schemeClr val="tx1"/>
                </a:solidFill>
                <a:latin typeface="Arial Narrow" pitchFamily="34" charset="0"/>
                <a:ea typeface="Verdana" pitchFamily="34" charset="0"/>
                <a:cs typeface="Verdana" pitchFamily="34" charset="0"/>
              </a:rPr>
              <a:t>a largo plazo </a:t>
            </a:r>
            <a:r>
              <a:rPr lang="es-ES_tradnl" sz="2600" dirty="0" smtClean="0">
                <a:solidFill>
                  <a:schemeClr val="tx1"/>
                </a:solidFill>
                <a:latin typeface="Arial Narrow" pitchFamily="34" charset="0"/>
                <a:ea typeface="Verdana" pitchFamily="34" charset="0"/>
                <a:cs typeface="Verdana" pitchFamily="34" charset="0"/>
              </a:rPr>
              <a:t>(4 a 9 años)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s-ES_tradnl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Verdana" pitchFamily="34" charset="0"/>
                <a:cs typeface="Verdana" pitchFamily="34" charset="0"/>
              </a:rPr>
              <a:t>Largo período de carencia (1 a 4 años)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s-ES_tradnl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Intereses: Fijo + variable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s-ES_tradnl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Cuantía: (25.000 – 1.500.000€)</a:t>
            </a:r>
            <a:endParaRPr kumimoji="0" lang="es-ES_tradnl" sz="26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>
              <a:spcAft>
                <a:spcPts val="1200"/>
              </a:spcAft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es-ES_tradnl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Cualquier sector de actividad, salvo inmobiliario y financiero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s-ES_tradnl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Verdana" pitchFamily="34" charset="0"/>
              <a:cs typeface="Verdana" pitchFamily="34" charset="0"/>
            </a:endParaRP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s-ES_tradnl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Verdana" pitchFamily="34" charset="0"/>
              <a:cs typeface="Verdana" pitchFamily="34" charset="0"/>
            </a:endParaRP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tabLst/>
              <a:defRPr/>
            </a:pPr>
            <a:r>
              <a:rPr kumimoji="0" lang="es-ES_tradnl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Verdana" pitchFamily="34" charset="0"/>
                <a:cs typeface="Verdana" pitchFamily="34" charset="0"/>
              </a:rPr>
              <a:t>.</a:t>
            </a:r>
            <a:endParaRPr kumimoji="0" lang="es-E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1 Imagen" descr="images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9949" y="4000505"/>
            <a:ext cx="4294051" cy="2857496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 rot="16200000">
            <a:off x="-4006894" y="1779569"/>
            <a:ext cx="9572668" cy="2870211"/>
          </a:xfrm>
        </p:spPr>
        <p:txBody>
          <a:bodyPr>
            <a:noAutofit/>
          </a:bodyPr>
          <a:lstStyle/>
          <a:p>
            <a:r>
              <a:rPr lang="es-ES" sz="19000" b="1" dirty="0" smtClean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</a:rPr>
              <a:t>enisa.es</a:t>
            </a:r>
            <a:endParaRPr lang="es-ES" sz="19000" b="1" dirty="0">
              <a:solidFill>
                <a:schemeClr val="bg1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714480" y="260648"/>
            <a:ext cx="76438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b="1" dirty="0" smtClean="0">
                <a:latin typeface="Franklin Gothic Medium Cond" pitchFamily="34" charset="0"/>
              </a:rPr>
              <a:t>Requisitos Generales</a:t>
            </a:r>
            <a:endParaRPr lang="es-ES" sz="7200" b="1" dirty="0">
              <a:latin typeface="Franklin Gothic Medium Cond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290802" y="1340768"/>
            <a:ext cx="5853098" cy="40413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itchFamily="2" charset="2"/>
              <a:buChar char="v"/>
              <a:tabLst/>
              <a:defRPr/>
            </a:pPr>
            <a:endParaRPr kumimoji="0" lang="es-ES_tradnl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Verdana" pitchFamily="34" charset="0"/>
              <a:cs typeface="Verdana" pitchFamily="34" charset="0"/>
            </a:endParaRP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s-ES_tradnl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Verdana" pitchFamily="34" charset="0"/>
              <a:cs typeface="Verdana" pitchFamily="34" charset="0"/>
            </a:endParaRP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s-ES_tradnl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Verdana" pitchFamily="34" charset="0"/>
              <a:cs typeface="Verdana" pitchFamily="34" charset="0"/>
            </a:endParaRP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tabLst/>
              <a:defRPr/>
            </a:pPr>
            <a:r>
              <a:rPr kumimoji="0" lang="es-ES_tradnl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Verdana" pitchFamily="34" charset="0"/>
                <a:cs typeface="Verdana" pitchFamily="34" charset="0"/>
              </a:rPr>
              <a:t>.</a:t>
            </a:r>
            <a:endParaRPr kumimoji="0" lang="es-E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000232" y="1571612"/>
            <a:ext cx="6715172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Arial" pitchFamily="34" charset="0"/>
              <a:buChar char="•"/>
            </a:pPr>
            <a:r>
              <a:rPr lang="es-ES" sz="2000" b="1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Ser PYME </a:t>
            </a: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conforme a la definición de la UE y estar constituida como sociedad mercantil</a:t>
            </a: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 Cualquier sector de actividad, excepto el inmobiliario y </a:t>
            </a: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financiero.</a:t>
            </a:r>
          </a:p>
          <a:p>
            <a:pPr marL="265113" lvl="0" indent="-265113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Arial" pitchFamily="34" charset="0"/>
              <a:buChar char="•"/>
            </a:pP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Empresas </a:t>
            </a: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que tengan su </a:t>
            </a:r>
            <a:r>
              <a:rPr lang="es-ES" sz="2000" b="1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actividad</a:t>
            </a: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 principal y su </a:t>
            </a:r>
            <a:r>
              <a:rPr lang="es-ES" sz="2000" b="1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domicilio</a:t>
            </a: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 social en el </a:t>
            </a:r>
            <a:r>
              <a:rPr lang="es-ES" sz="2000" b="1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territorio nacional</a:t>
            </a: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.  </a:t>
            </a:r>
            <a:endParaRPr lang="es-ES" sz="2000" dirty="0" smtClean="0">
              <a:latin typeface="Arial Narrow" pitchFamily="34" charset="0"/>
              <a:ea typeface="Verdana" pitchFamily="34" charset="0"/>
              <a:cs typeface="Verdana" pitchFamily="34" charset="0"/>
            </a:endParaRPr>
          </a:p>
          <a:p>
            <a:pPr marL="265113" lvl="0" indent="-265113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Arial" pitchFamily="34" charset="0"/>
              <a:buChar char="•"/>
            </a:pP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Prever </a:t>
            </a: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la </a:t>
            </a:r>
            <a:r>
              <a:rPr lang="es-ES" sz="2000" b="1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cofinanciación</a:t>
            </a: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 de las necesidades financieras asociadas al proyecto </a:t>
            </a: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empresarial.</a:t>
            </a:r>
          </a:p>
          <a:p>
            <a:pPr marL="265113" lvl="0" indent="-265113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Arial" pitchFamily="34" charset="0"/>
              <a:buChar char="•"/>
            </a:pPr>
            <a:r>
              <a:rPr lang="es-ES" sz="2000" b="1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Modelo </a:t>
            </a:r>
            <a:r>
              <a:rPr lang="es-ES" sz="2000" b="1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de negocio </a:t>
            </a:r>
            <a:r>
              <a:rPr lang="es-ES" sz="2000" b="1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innovador </a:t>
            </a: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o con claras ventajas competitivas</a:t>
            </a: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265113" indent="-265113">
              <a:buClr>
                <a:srgbClr val="C00000"/>
              </a:buClr>
              <a:buFont typeface="Arial" pitchFamily="34" charset="0"/>
              <a:buChar char="•"/>
            </a:pP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Viabilidad </a:t>
            </a: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económica y técnica del proyecto empresarial</a:t>
            </a:r>
            <a:r>
              <a:rPr lang="es-ES" sz="2000" dirty="0" smtClean="0">
                <a:latin typeface="Franklin Gothic Book" pitchFamily="34" charset="0"/>
              </a:rPr>
              <a:t>.</a:t>
            </a:r>
          </a:p>
          <a:p>
            <a:pPr marL="265113" lvl="0" indent="-265113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Arial" pitchFamily="34" charset="0"/>
              <a:buChar char="•"/>
            </a:pP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Nivel </a:t>
            </a: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de Fondos Propios como mínimo igual a la cuantía del préstamo solicitado a ENISA (excepto línea de jóvenes emprendedores</a:t>
            </a: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).</a:t>
            </a:r>
          </a:p>
          <a:p>
            <a:pPr marL="265113" lvl="0" indent="-265113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Arial" pitchFamily="34" charset="0"/>
              <a:buChar char="•"/>
            </a:pP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Estructura </a:t>
            </a:r>
            <a:r>
              <a:rPr lang="es-ES" sz="20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financiera </a:t>
            </a:r>
            <a:r>
              <a:rPr lang="es-ES" sz="2000" b="1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saneada y </a:t>
            </a:r>
            <a:r>
              <a:rPr lang="es-ES" sz="2000" b="1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equilibrada.</a:t>
            </a:r>
            <a:endParaRPr lang="es-ES" sz="2000" dirty="0" smtClean="0">
              <a:latin typeface="Arial Narrow" pitchFamily="34" charset="0"/>
              <a:ea typeface="Verdana" pitchFamily="34" charset="0"/>
              <a:cs typeface="Verdana" pitchFamily="34" charset="0"/>
            </a:endParaRPr>
          </a:p>
          <a:p>
            <a:pPr marL="265113" lvl="0" indent="-265113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</a:pPr>
            <a:endParaRPr lang="es-ES" dirty="0" smtClean="0">
              <a:latin typeface="Franklin Gothic Book" pitchFamily="34" charset="0"/>
            </a:endParaRP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 rot="16200000">
            <a:off x="-4006894" y="1779569"/>
            <a:ext cx="9572668" cy="2870211"/>
          </a:xfrm>
        </p:spPr>
        <p:txBody>
          <a:bodyPr>
            <a:noAutofit/>
          </a:bodyPr>
          <a:lstStyle/>
          <a:p>
            <a:r>
              <a:rPr lang="es-ES" sz="19000" b="1" dirty="0" smtClean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</a:rPr>
              <a:t>enisa.es</a:t>
            </a:r>
            <a:endParaRPr lang="es-ES" sz="19000" b="1" dirty="0">
              <a:solidFill>
                <a:schemeClr val="bg1">
                  <a:lumMod val="75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9" name="8 Imagen" descr="Common_face_of_one_euro_co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79476" y="3316883"/>
            <a:ext cx="3629028" cy="3542623"/>
          </a:xfrm>
          <a:prstGeom prst="rect">
            <a:avLst/>
          </a:prstGeom>
        </p:spPr>
      </p:pic>
      <p:grpSp>
        <p:nvGrpSpPr>
          <p:cNvPr id="12" name="3 Grupo"/>
          <p:cNvGrpSpPr/>
          <p:nvPr/>
        </p:nvGrpSpPr>
        <p:grpSpPr>
          <a:xfrm>
            <a:off x="1857356" y="857232"/>
            <a:ext cx="7000924" cy="2000426"/>
            <a:chOff x="827584" y="1202086"/>
            <a:chExt cx="7000924" cy="2000426"/>
          </a:xfrm>
        </p:grpSpPr>
        <p:pic>
          <p:nvPicPr>
            <p:cNvPr id="13" name="12 Imagen" descr="millones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2428860" y="2000240"/>
              <a:ext cx="5100648" cy="1202272"/>
            </a:xfrm>
            <a:prstGeom prst="rect">
              <a:avLst/>
            </a:prstGeom>
          </p:spPr>
        </p:pic>
        <p:sp>
          <p:nvSpPr>
            <p:cNvPr id="14" name="13 CuadroTexto"/>
            <p:cNvSpPr txBox="1"/>
            <p:nvPr/>
          </p:nvSpPr>
          <p:spPr>
            <a:xfrm>
              <a:off x="827584" y="1202086"/>
              <a:ext cx="700092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8800" b="1" dirty="0" smtClean="0">
                  <a:latin typeface="Arial Black" pitchFamily="34" charset="0"/>
                </a:rPr>
                <a:t>98,3</a:t>
              </a:r>
              <a:endParaRPr lang="es-ES" sz="8800" b="1" dirty="0">
                <a:latin typeface="Arial Black" pitchFamily="34" charset="0"/>
              </a:endParaRPr>
            </a:p>
          </p:txBody>
        </p:sp>
      </p:grpSp>
      <p:sp>
        <p:nvSpPr>
          <p:cNvPr id="15" name="14 CuadroTexto"/>
          <p:cNvSpPr txBox="1"/>
          <p:nvPr/>
        </p:nvSpPr>
        <p:spPr>
          <a:xfrm>
            <a:off x="4572000" y="1100064"/>
            <a:ext cx="2009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C00000"/>
                </a:solidFill>
                <a:latin typeface="Franklin Gothic Medium Cond" pitchFamily="34" charset="0"/>
              </a:rPr>
              <a:t>l</a:t>
            </a:r>
            <a:r>
              <a:rPr lang="es-ES" sz="2000" b="1" dirty="0" smtClean="0">
                <a:solidFill>
                  <a:srgbClr val="C00000"/>
                </a:solidFill>
                <a:latin typeface="Franklin Gothic Medium Cond" pitchFamily="34" charset="0"/>
              </a:rPr>
              <a:t>íneas </a:t>
            </a:r>
            <a:r>
              <a:rPr lang="es-ES" sz="2000" b="1" dirty="0" err="1" smtClean="0">
                <a:solidFill>
                  <a:srgbClr val="C00000"/>
                </a:solidFill>
                <a:latin typeface="Franklin Gothic Medium Cond" pitchFamily="34" charset="0"/>
              </a:rPr>
              <a:t>enisa</a:t>
            </a:r>
            <a:r>
              <a:rPr lang="es-ES" sz="2000" b="1" dirty="0" smtClean="0">
                <a:solidFill>
                  <a:srgbClr val="C00000"/>
                </a:solidFill>
                <a:latin typeface="Franklin Gothic Medium Cond" pitchFamily="34" charset="0"/>
              </a:rPr>
              <a:t> 2014</a:t>
            </a:r>
            <a:endParaRPr lang="es-ES" sz="8800" b="1" dirty="0">
              <a:solidFill>
                <a:srgbClr val="C00000"/>
              </a:solidFill>
              <a:latin typeface="Franklin Gothic Medium Cond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1830773" y="4513914"/>
            <a:ext cx="41699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 smtClean="0">
                <a:latin typeface="Franklin Gothic Demi Cond" pitchFamily="34" charset="0"/>
              </a:rPr>
              <a:t>+ 94            </a:t>
            </a:r>
            <a:r>
              <a:rPr lang="es-ES" sz="4000" dirty="0" smtClean="0">
                <a:latin typeface="Franklin Gothic Demi Cond" pitchFamily="34" charset="0"/>
              </a:rPr>
              <a:t>€</a:t>
            </a:r>
            <a:endParaRPr lang="es-ES" sz="4000" dirty="0">
              <a:latin typeface="Franklin Gothic Demi Cond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3116480" y="4428768"/>
            <a:ext cx="2009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C00000"/>
                </a:solidFill>
                <a:latin typeface="Franklin Gothic Medium Cond" pitchFamily="34" charset="0"/>
              </a:rPr>
              <a:t>l</a:t>
            </a:r>
            <a:r>
              <a:rPr lang="es-ES" sz="2000" b="1" dirty="0" smtClean="0">
                <a:solidFill>
                  <a:srgbClr val="C00000"/>
                </a:solidFill>
                <a:latin typeface="Franklin Gothic Medium Cond" pitchFamily="34" charset="0"/>
              </a:rPr>
              <a:t>ínea aeronáutica </a:t>
            </a:r>
            <a:endParaRPr lang="es-ES" sz="8800" b="1" dirty="0">
              <a:solidFill>
                <a:srgbClr val="C00000"/>
              </a:solidFill>
              <a:latin typeface="Franklin Gothic Medium Cond" pitchFamily="34" charset="0"/>
            </a:endParaRPr>
          </a:p>
        </p:txBody>
      </p:sp>
      <p:pic>
        <p:nvPicPr>
          <p:cNvPr id="18" name="17 Imagen" descr="millone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304182" y="4933188"/>
            <a:ext cx="1271280" cy="299653"/>
          </a:xfrm>
          <a:prstGeom prst="rect">
            <a:avLst/>
          </a:prstGeom>
        </p:spPr>
      </p:pic>
      <p:sp>
        <p:nvSpPr>
          <p:cNvPr id="19" name="1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4466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42 CuadroTexto"/>
          <p:cNvSpPr txBox="1"/>
          <p:nvPr/>
        </p:nvSpPr>
        <p:spPr>
          <a:xfrm>
            <a:off x="1663686" y="209899"/>
            <a:ext cx="342902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latin typeface="Franklin Gothic Medium Cond" pitchFamily="34" charset="0"/>
              </a:rPr>
              <a:t>líneas</a:t>
            </a:r>
          </a:p>
          <a:p>
            <a:endParaRPr lang="es-ES" sz="8800" b="1" dirty="0">
              <a:latin typeface="Franklin Gothic Medium Cond" pitchFamily="34" charset="0"/>
            </a:endParaRPr>
          </a:p>
        </p:txBody>
      </p:sp>
      <p:pic>
        <p:nvPicPr>
          <p:cNvPr id="52" name="51 Imagen" descr="robot-chistoso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065428" y="2199865"/>
            <a:ext cx="1234764" cy="1443562"/>
          </a:xfrm>
          <a:prstGeom prst="rect">
            <a:avLst/>
          </a:prstGeom>
        </p:spPr>
      </p:pic>
      <p:pic>
        <p:nvPicPr>
          <p:cNvPr id="51" name="50 Imagen" descr="Clientes-y-proyectos_foto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643701" y="2631894"/>
            <a:ext cx="1968117" cy="747455"/>
          </a:xfrm>
          <a:prstGeom prst="rect">
            <a:avLst/>
          </a:prstGeom>
        </p:spPr>
      </p:pic>
      <p:grpSp>
        <p:nvGrpSpPr>
          <p:cNvPr id="2" name="3 Grupo"/>
          <p:cNvGrpSpPr/>
          <p:nvPr/>
        </p:nvGrpSpPr>
        <p:grpSpPr>
          <a:xfrm>
            <a:off x="1889078" y="2253337"/>
            <a:ext cx="2224144" cy="1477841"/>
            <a:chOff x="1889078" y="1610283"/>
            <a:chExt cx="2224144" cy="1477841"/>
          </a:xfrm>
        </p:grpSpPr>
        <p:pic>
          <p:nvPicPr>
            <p:cNvPr id="47" name="46 Imagen" descr="Bankoboev.Ru_rebenok_s_raskrashennymi_ladonyami.jp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889078" y="1610283"/>
              <a:ext cx="2224144" cy="1390090"/>
            </a:xfrm>
            <a:prstGeom prst="rect">
              <a:avLst/>
            </a:prstGeom>
          </p:spPr>
        </p:pic>
        <p:sp>
          <p:nvSpPr>
            <p:cNvPr id="28" name="27 CuadroTexto"/>
            <p:cNvSpPr txBox="1"/>
            <p:nvPr/>
          </p:nvSpPr>
          <p:spPr>
            <a:xfrm>
              <a:off x="2214546" y="2564904"/>
              <a:ext cx="18986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800" dirty="0" smtClean="0">
                  <a:latin typeface="Franklin Gothic Demi" pitchFamily="34" charset="0"/>
                </a:rPr>
                <a:t>creación</a:t>
              </a:r>
              <a:endParaRPr lang="es-ES" sz="2800" dirty="0">
                <a:latin typeface="Franklin Gothic Demi" pitchFamily="34" charset="0"/>
              </a:endParaRPr>
            </a:p>
          </p:txBody>
        </p:sp>
      </p:grp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153927" y="253012"/>
            <a:ext cx="1570059" cy="365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t"/>
          <a:lstStyle/>
          <a:p>
            <a:pPr marL="514350" indent="-514350" eaLnBrk="1" hangingPunct="1"/>
            <a:r>
              <a:rPr lang="es-ES" sz="1100" b="1" dirty="0" smtClean="0">
                <a:solidFill>
                  <a:schemeClr val="bg1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www.enisa.es</a:t>
            </a:r>
            <a:endParaRPr lang="es-ES" sz="11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514350" indent="-514350" eaLnBrk="1" hangingPunct="1">
              <a:buAutoNum type="arabicPeriod"/>
            </a:pPr>
            <a:endParaRPr lang="es-E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889078" y="3610369"/>
            <a:ext cx="2016224" cy="2033321"/>
          </a:xfrm>
          <a:prstGeom prst="rect">
            <a:avLst/>
          </a:prstGeom>
          <a:solidFill>
            <a:srgbClr val="99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2153994" y="3785734"/>
            <a:ext cx="1440160" cy="742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Rectángulo"/>
          <p:cNvSpPr/>
          <p:nvPr/>
        </p:nvSpPr>
        <p:spPr>
          <a:xfrm>
            <a:off x="2153994" y="4816418"/>
            <a:ext cx="1440160" cy="5986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CuadroTexto"/>
          <p:cNvSpPr txBox="1"/>
          <p:nvPr/>
        </p:nvSpPr>
        <p:spPr>
          <a:xfrm>
            <a:off x="4143372" y="3207958"/>
            <a:ext cx="2071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Franklin Gothic Demi" pitchFamily="34" charset="0"/>
              </a:rPr>
              <a:t>crecimiento</a:t>
            </a:r>
            <a:endParaRPr lang="es-ES" sz="2800" dirty="0">
              <a:latin typeface="Franklin Gothic Demi" pitchFamily="34" charset="0"/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6525806" y="3207958"/>
            <a:ext cx="236667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dirty="0" smtClean="0">
                <a:latin typeface="Franklin Gothic Demi" pitchFamily="34" charset="0"/>
              </a:rPr>
              <a:t>consolidación</a:t>
            </a:r>
            <a:endParaRPr lang="es-ES" sz="2600" dirty="0">
              <a:latin typeface="Franklin Gothic Demi" pitchFamily="34" charset="0"/>
            </a:endParaRPr>
          </a:p>
        </p:txBody>
      </p:sp>
      <p:sp>
        <p:nvSpPr>
          <p:cNvPr id="40" name="39 Rectángulo"/>
          <p:cNvSpPr/>
          <p:nvPr/>
        </p:nvSpPr>
        <p:spPr>
          <a:xfrm>
            <a:off x="6601320" y="3610369"/>
            <a:ext cx="2016224" cy="2033321"/>
          </a:xfrm>
          <a:prstGeom prst="rect">
            <a:avLst/>
          </a:prstGeom>
          <a:solidFill>
            <a:srgbClr val="99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40 Rectángulo"/>
          <p:cNvSpPr/>
          <p:nvPr/>
        </p:nvSpPr>
        <p:spPr>
          <a:xfrm>
            <a:off x="6918054" y="3785734"/>
            <a:ext cx="1440160" cy="742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41 Rectángulo"/>
          <p:cNvSpPr/>
          <p:nvPr/>
        </p:nvSpPr>
        <p:spPr>
          <a:xfrm>
            <a:off x="6918054" y="4643558"/>
            <a:ext cx="1440160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34 Rectángulo"/>
          <p:cNvSpPr/>
          <p:nvPr/>
        </p:nvSpPr>
        <p:spPr>
          <a:xfrm>
            <a:off x="4265342" y="3610369"/>
            <a:ext cx="2016224" cy="2033321"/>
          </a:xfrm>
          <a:prstGeom prst="rect">
            <a:avLst/>
          </a:prstGeom>
          <a:solidFill>
            <a:srgbClr val="99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35 Rectángulo"/>
          <p:cNvSpPr/>
          <p:nvPr/>
        </p:nvSpPr>
        <p:spPr>
          <a:xfrm>
            <a:off x="4560600" y="3785734"/>
            <a:ext cx="1440160" cy="742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CuadroTexto"/>
          <p:cNvSpPr txBox="1"/>
          <p:nvPr/>
        </p:nvSpPr>
        <p:spPr>
          <a:xfrm>
            <a:off x="4208172" y="618142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latin typeface="Franklin Gothic Medium Cond" pitchFamily="34" charset="0"/>
              </a:rPr>
              <a:t>2014</a:t>
            </a:r>
            <a:endParaRPr lang="es-ES" sz="8800" b="1" dirty="0">
              <a:latin typeface="Franklin Gothic Medium Cond" pitchFamily="34" charset="0"/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4283005" y="3786302"/>
            <a:ext cx="2000264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itchFamily="34" charset="0"/>
              </a:rPr>
              <a:t> </a:t>
            </a:r>
            <a: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Demi Cond" pitchFamily="34" charset="0"/>
              </a:rPr>
              <a:t>ENISA</a:t>
            </a:r>
            <a: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itchFamily="34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itchFamily="34" charset="0"/>
              </a:rPr>
              <a:t>Competitividad</a:t>
            </a:r>
            <a:endParaRPr kumimoji="0" lang="es-ES" sz="110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Demi Cond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00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Demi Cond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70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Demi Cond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Demi Cond" pitchFamily="34" charset="0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1835696" y="3776866"/>
            <a:ext cx="20002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itchFamily="34" charset="0"/>
              </a:rPr>
              <a:t> </a:t>
            </a:r>
            <a: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Demi Cond" pitchFamily="34" charset="0"/>
              </a:rPr>
              <a:t>ENISA</a:t>
            </a:r>
            <a: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itchFamily="34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itchFamily="34" charset="0"/>
              </a:rPr>
              <a:t>Jóvenes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itchFamily="34" charset="0"/>
              </a:rPr>
              <a:t>emprendedores</a:t>
            </a:r>
            <a:endParaRPr kumimoji="0" lang="es-ES" sz="110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Demi Cond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Demi Cond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Demi Cond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Demi Cond" pitchFamily="34" charset="0"/>
              </a:rPr>
              <a:t>ENISA</a:t>
            </a:r>
            <a: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itchFamily="34" charset="0"/>
              </a:rPr>
              <a:t> </a:t>
            </a:r>
            <a:b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itchFamily="34" charset="0"/>
              </a:rPr>
            </a:br>
            <a: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itchFamily="34" charset="0"/>
              </a:rPr>
              <a:t>Emprendedores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Demi Cond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itchFamily="34" charset="0"/>
              </a:rPr>
              <a:t> </a:t>
            </a:r>
          </a:p>
        </p:txBody>
      </p:sp>
      <p:sp>
        <p:nvSpPr>
          <p:cNvPr id="39" name="38 CuadroTexto"/>
          <p:cNvSpPr txBox="1"/>
          <p:nvPr/>
        </p:nvSpPr>
        <p:spPr>
          <a:xfrm>
            <a:off x="6660232" y="3782303"/>
            <a:ext cx="200026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itchFamily="34" charset="0"/>
              </a:rPr>
              <a:t> </a:t>
            </a:r>
            <a: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Demi Cond" pitchFamily="34" charset="0"/>
              </a:rPr>
              <a:t>ENISA</a:t>
            </a:r>
            <a: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itchFamily="34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itchFamily="34" charset="0"/>
              </a:rPr>
              <a:t>Mercados</a:t>
            </a:r>
            <a:r>
              <a:rPr kumimoji="0" lang="es-ES" sz="140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itchFamily="34" charset="0"/>
              </a:rPr>
              <a:t> </a:t>
            </a:r>
            <a:br>
              <a:rPr kumimoji="0" lang="es-ES" sz="140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itchFamily="34" charset="0"/>
              </a:rPr>
            </a:br>
            <a:r>
              <a:rPr kumimoji="0" lang="es-ES" sz="140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itchFamily="34" charset="0"/>
              </a:rPr>
              <a:t>Alternativos</a:t>
            </a:r>
            <a:endParaRPr kumimoji="0" lang="es-ES" sz="110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Demi Cond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Demi Cond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Demi Cond" pitchFamily="34" charset="0"/>
              </a:rPr>
              <a:t>ENISA</a:t>
            </a:r>
            <a: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itchFamily="34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itchFamily="34" charset="0"/>
              </a:rPr>
              <a:t>Fusiones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itchFamily="34" charset="0"/>
              </a:rPr>
              <a:t>y adquisiciones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Demi Cond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Demi Cond" pitchFamily="34" charset="0"/>
              </a:rPr>
              <a:t> </a:t>
            </a:r>
          </a:p>
        </p:txBody>
      </p:sp>
      <p:sp>
        <p:nvSpPr>
          <p:cNvPr id="24" name="23 Rectángulo"/>
          <p:cNvSpPr/>
          <p:nvPr/>
        </p:nvSpPr>
        <p:spPr>
          <a:xfrm>
            <a:off x="1865906" y="5805760"/>
            <a:ext cx="6709840" cy="863600"/>
          </a:xfrm>
          <a:prstGeom prst="rect">
            <a:avLst/>
          </a:prstGeom>
          <a:solidFill>
            <a:srgbClr val="99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7" name="26 Rectángulo"/>
          <p:cNvSpPr/>
          <p:nvPr/>
        </p:nvSpPr>
        <p:spPr>
          <a:xfrm>
            <a:off x="4715916" y="6001800"/>
            <a:ext cx="2592388" cy="504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1400" kern="0" dirty="0" smtClean="0">
                <a:solidFill>
                  <a:sysClr val="windowText" lastClr="000000"/>
                </a:solidFill>
                <a:latin typeface="Franklin Gothic Demi Cond" pitchFamily="34" charset="0"/>
                <a:cs typeface="Arial" charset="0"/>
              </a:rPr>
              <a:t>Línea Aeronáutica</a:t>
            </a:r>
            <a:endParaRPr lang="es-ES" sz="1400" kern="0" dirty="0">
              <a:solidFill>
                <a:sysClr val="windowText" lastClr="000000"/>
              </a:solidFill>
              <a:latin typeface="Franklin Gothic Demi Cond" pitchFamily="34" charset="0"/>
              <a:cs typeface="Arial" charset="0"/>
            </a:endParaRPr>
          </a:p>
        </p:txBody>
      </p:sp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77" t="9643" r="6868" b="11522"/>
          <a:stretch/>
        </p:blipFill>
        <p:spPr>
          <a:xfrm>
            <a:off x="1619672" y="5807003"/>
            <a:ext cx="1969529" cy="871924"/>
          </a:xfrm>
          <a:prstGeom prst="rect">
            <a:avLst/>
          </a:prstGeom>
        </p:spPr>
      </p:pic>
      <p:sp>
        <p:nvSpPr>
          <p:cNvPr id="34" name="1 Título"/>
          <p:cNvSpPr txBox="1">
            <a:spLocks/>
          </p:cNvSpPr>
          <p:nvPr/>
        </p:nvSpPr>
        <p:spPr>
          <a:xfrm rot="16200000">
            <a:off x="-4006894" y="1779569"/>
            <a:ext cx="9572668" cy="2870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9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enisa.es</a:t>
            </a:r>
            <a:endParaRPr kumimoji="0" lang="es-ES" sz="19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33" name="3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2458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15 Imagen" descr="Bankoboev.Ru_rebenok_s_raskrashennymi_ladonyami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7158" y="3357602"/>
            <a:ext cx="5600675" cy="3500422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5357818" y="3554086"/>
            <a:ext cx="40005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Franklin Gothic Medium Cond" pitchFamily="34" charset="0"/>
              </a:rPr>
              <a:t>jóvenes</a:t>
            </a:r>
            <a:endParaRPr lang="es-ES" sz="8800" b="1" dirty="0">
              <a:solidFill>
                <a:schemeClr val="tx1">
                  <a:lumMod val="95000"/>
                  <a:lumOff val="5000"/>
                </a:schemeClr>
              </a:solidFill>
              <a:latin typeface="Franklin Gothic Medium Cond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131840" y="683254"/>
            <a:ext cx="678661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eaLnBrk="1" fontAlgn="auto" hangingPunct="1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es-ES" sz="2600" dirty="0" smtClean="0">
                <a:solidFill>
                  <a:schemeClr val="tx1"/>
                </a:solidFill>
                <a:latin typeface="Arial Narrow" pitchFamily="34" charset="0"/>
                <a:ea typeface="Verdana" pitchFamily="34" charset="0"/>
                <a:cs typeface="Verdana" pitchFamily="34" charset="0"/>
              </a:rPr>
              <a:t>Desde 25.000 hasta 75.000€</a:t>
            </a:r>
          </a:p>
          <a:p>
            <a:pPr marL="457200" indent="-457200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s-ES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Fijo (Euribor + 3,25%) + Variable (hasta 6%)</a:t>
            </a:r>
          </a:p>
          <a:p>
            <a:pPr marL="457200" indent="-457200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s-ES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Vencimiento: 4 años máx.</a:t>
            </a:r>
          </a:p>
          <a:p>
            <a:pPr marL="457200" indent="-457200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s-ES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Carencia: 1 año</a:t>
            </a:r>
          </a:p>
          <a:p>
            <a:pPr marL="457200" indent="-457200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s-ES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Empresa &lt; 24 meses</a:t>
            </a:r>
          </a:p>
          <a:p>
            <a:pPr marL="457200" indent="-457200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s-ES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Aportación socios: al menos 50%</a:t>
            </a:r>
          </a:p>
          <a:p>
            <a:pPr marL="457200" indent="-457200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s-ES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Edad máxima socios mayoritarios ≤ 40</a:t>
            </a:r>
          </a:p>
          <a:p>
            <a:pPr marL="457200" indent="-457200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§"/>
            </a:pPr>
            <a:endParaRPr lang="es-ES" sz="2800" dirty="0" smtClean="0">
              <a:latin typeface="Arial Narrow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endParaRPr lang="es-ES" sz="2800" dirty="0">
              <a:latin typeface="Arial Narrow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7643834" y="4643446"/>
            <a:ext cx="1214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  <a:latin typeface="Franklin Gothic Medium Cond" pitchFamily="34" charset="0"/>
              </a:rPr>
              <a:t>creación</a:t>
            </a:r>
            <a:endParaRPr lang="es-ES" sz="8800" b="1" dirty="0">
              <a:solidFill>
                <a:schemeClr val="tx2">
                  <a:lumMod val="75000"/>
                </a:schemeClr>
              </a:solidFill>
              <a:latin typeface="Franklin Gothic Medium Cond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357158" y="1714488"/>
            <a:ext cx="571504" cy="642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 rot="16200000">
            <a:off x="-4006894" y="1779569"/>
            <a:ext cx="9572668" cy="2870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9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enisa.es</a:t>
            </a:r>
            <a:endParaRPr kumimoji="0" lang="es-ES" sz="19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53877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12 Imagen" descr="consejos_para_emprendedor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2194594"/>
            <a:ext cx="9144000" cy="6092190"/>
          </a:xfrm>
          <a:prstGeom prst="rect">
            <a:avLst/>
          </a:prstGeom>
        </p:spPr>
      </p:pic>
      <p:sp>
        <p:nvSpPr>
          <p:cNvPr id="14" name="13 Rectángulo"/>
          <p:cNvSpPr/>
          <p:nvPr/>
        </p:nvSpPr>
        <p:spPr>
          <a:xfrm>
            <a:off x="2643174" y="2143116"/>
            <a:ext cx="6715172" cy="2357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 rot="16200000">
            <a:off x="-4006894" y="1779569"/>
            <a:ext cx="9572668" cy="2870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9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enisa.es</a:t>
            </a:r>
            <a:endParaRPr kumimoji="0" lang="es-ES" sz="19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714480" y="785795"/>
            <a:ext cx="72152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latin typeface="Franklin Gothic Medium Cond" pitchFamily="34" charset="0"/>
              </a:rPr>
              <a:t>emprendedores</a:t>
            </a:r>
            <a:endParaRPr lang="es-ES" sz="8800" b="1" dirty="0">
              <a:latin typeface="Franklin Gothic Medium Cond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714612" y="2285992"/>
            <a:ext cx="678661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eaLnBrk="1" fontAlgn="auto" hangingPunct="1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es-ES" sz="2600" dirty="0" smtClean="0">
                <a:solidFill>
                  <a:schemeClr val="tx1"/>
                </a:solidFill>
                <a:latin typeface="Arial Narrow" pitchFamily="34" charset="0"/>
                <a:ea typeface="Verdana" pitchFamily="34" charset="0"/>
                <a:cs typeface="Verdana" pitchFamily="34" charset="0"/>
              </a:rPr>
              <a:t>Desde 25.000 hasta 300.000€</a:t>
            </a:r>
          </a:p>
          <a:p>
            <a:pPr marL="457200" indent="-457200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s-ES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Fijo (Euribor + 3,75%) + Variable (hasta 8%)</a:t>
            </a:r>
          </a:p>
          <a:p>
            <a:pPr marL="457200" indent="-457200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s-ES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Vencimiento: 6 años máx.</a:t>
            </a:r>
          </a:p>
          <a:p>
            <a:pPr marL="457200" indent="-457200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s-ES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Carencia: 2 años máx.</a:t>
            </a:r>
          </a:p>
          <a:p>
            <a:pPr marL="457200" indent="-457200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s-ES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Empresa &lt; 24 meses</a:t>
            </a: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endParaRPr lang="es-ES" sz="2800" dirty="0">
              <a:latin typeface="Arial Narrow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785918" y="954548"/>
            <a:ext cx="1214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  <a:latin typeface="Franklin Gothic Medium Cond" pitchFamily="34" charset="0"/>
              </a:rPr>
              <a:t>creación</a:t>
            </a:r>
            <a:endParaRPr lang="es-ES" sz="8800" b="1" dirty="0">
              <a:solidFill>
                <a:schemeClr val="tx2">
                  <a:lumMod val="75000"/>
                </a:schemeClr>
              </a:solidFill>
              <a:latin typeface="Franklin Gothic Medium Cond" pitchFamily="34" charset="0"/>
            </a:endParaRPr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53877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 descr="lapices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86486" y="0"/>
            <a:ext cx="6357514" cy="3357562"/>
          </a:xfrm>
          <a:prstGeom prst="rect">
            <a:avLst/>
          </a:prstGeom>
        </p:spPr>
      </p:pic>
      <p:sp>
        <p:nvSpPr>
          <p:cNvPr id="9" name="1 Título"/>
          <p:cNvSpPr txBox="1">
            <a:spLocks/>
          </p:cNvSpPr>
          <p:nvPr/>
        </p:nvSpPr>
        <p:spPr>
          <a:xfrm rot="16200000">
            <a:off x="-4006894" y="1779569"/>
            <a:ext cx="9572668" cy="2870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9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enisa.es</a:t>
            </a:r>
            <a:endParaRPr kumimoji="0" lang="es-ES" sz="19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714480" y="2768268"/>
            <a:ext cx="72152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latin typeface="Franklin Gothic Medium Cond" pitchFamily="34" charset="0"/>
              </a:rPr>
              <a:t>competitividad</a:t>
            </a:r>
            <a:endParaRPr lang="es-ES" sz="8800" b="1" dirty="0">
              <a:latin typeface="Franklin Gothic Medium Cond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214546" y="4286256"/>
            <a:ext cx="678661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eaLnBrk="1" fontAlgn="auto" hangingPunct="1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s-ES" sz="2600" dirty="0" smtClean="0">
                <a:solidFill>
                  <a:schemeClr val="tx1"/>
                </a:solidFill>
                <a:latin typeface="Arial Narrow" pitchFamily="34" charset="0"/>
                <a:ea typeface="Verdana" pitchFamily="34" charset="0"/>
                <a:cs typeface="Verdana" pitchFamily="34" charset="0"/>
              </a:rPr>
              <a:t>Desde 75.000 hasta 1.500.000€</a:t>
            </a:r>
          </a:p>
          <a:p>
            <a:pPr marL="457200" indent="-457200">
              <a:spcBef>
                <a:spcPts val="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es-ES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Fijo (Euribor </a:t>
            </a:r>
            <a:r>
              <a:rPr lang="es-ES" sz="28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+ 3,75%) + Variable (hasta 8%)</a:t>
            </a:r>
            <a:endParaRPr lang="es-ES" sz="2600" dirty="0" smtClean="0">
              <a:latin typeface="Arial Narrow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spcBef>
                <a:spcPts val="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es-ES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Vencimiento: 9 años máx.</a:t>
            </a:r>
          </a:p>
          <a:p>
            <a:pPr marL="457200" indent="-457200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es-ES" sz="2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Carencia: 7 </a:t>
            </a:r>
            <a:r>
              <a:rPr lang="es-ES" sz="2600" dirty="0">
                <a:latin typeface="Arial Narrow" pitchFamily="34" charset="0"/>
                <a:ea typeface="Verdana" pitchFamily="34" charset="0"/>
                <a:cs typeface="Verdana" pitchFamily="34" charset="0"/>
              </a:rPr>
              <a:t>años máx.</a:t>
            </a:r>
          </a:p>
          <a:p>
            <a:pPr marL="457200" indent="-457200">
              <a:spcBef>
                <a:spcPts val="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endParaRPr lang="es-ES" sz="2600" dirty="0" smtClean="0">
              <a:latin typeface="Arial Narrow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endParaRPr lang="es-ES" sz="2800" dirty="0">
              <a:latin typeface="Arial Narrow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337872" y="2948287"/>
            <a:ext cx="150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Franklin Gothic Medium Cond" pitchFamily="34" charset="0"/>
              </a:rPr>
              <a:t>crecimiento</a:t>
            </a:r>
            <a:endParaRPr lang="es-ES" sz="8800" b="1" dirty="0">
              <a:solidFill>
                <a:schemeClr val="accent3">
                  <a:lumMod val="50000"/>
                </a:schemeClr>
              </a:solidFill>
              <a:latin typeface="Franklin Gothic Medium Cond" pitchFamily="34" charset="0"/>
            </a:endParaRPr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53877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 descr="images (7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0166" y="4356236"/>
            <a:ext cx="3929090" cy="3287606"/>
          </a:xfrm>
          <a:prstGeom prst="rect">
            <a:avLst/>
          </a:prstGeom>
        </p:spPr>
      </p:pic>
      <p:sp>
        <p:nvSpPr>
          <p:cNvPr id="9" name="1 Título"/>
          <p:cNvSpPr txBox="1">
            <a:spLocks/>
          </p:cNvSpPr>
          <p:nvPr/>
        </p:nvSpPr>
        <p:spPr>
          <a:xfrm rot="16200000">
            <a:off x="-4006894" y="1779569"/>
            <a:ext cx="9572668" cy="2870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9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enisa.es</a:t>
            </a:r>
            <a:endParaRPr kumimoji="0" lang="es-ES" sz="19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714480" y="785795"/>
            <a:ext cx="7215238" cy="19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900"/>
              </a:lnSpc>
            </a:pPr>
            <a:r>
              <a:rPr lang="es-ES" sz="8800" b="1" dirty="0" smtClean="0">
                <a:latin typeface="Franklin Gothic Medium Cond" pitchFamily="34" charset="0"/>
              </a:rPr>
              <a:t>mercados 				      alternativos</a:t>
            </a:r>
            <a:endParaRPr lang="es-ES" sz="8800" b="1" dirty="0">
              <a:latin typeface="Franklin Gothic Medium Cond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214546" y="2643182"/>
            <a:ext cx="678661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eaLnBrk="1" fontAlgn="auto" hangingPunct="1">
              <a:buClr>
                <a:schemeClr val="bg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s-ES" sz="2800" dirty="0" smtClean="0">
                <a:solidFill>
                  <a:schemeClr val="tx1"/>
                </a:solidFill>
                <a:latin typeface="Arial Narrow" pitchFamily="34" charset="0"/>
                <a:ea typeface="Verdana" pitchFamily="34" charset="0"/>
                <a:cs typeface="Verdana" pitchFamily="34" charset="0"/>
              </a:rPr>
              <a:t>Desde 300.000 hasta 1.500.000€</a:t>
            </a:r>
          </a:p>
          <a:p>
            <a:pPr marL="457200" indent="-457200">
              <a:spcBef>
                <a:spcPts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§"/>
            </a:pPr>
            <a:r>
              <a:rPr lang="es-ES" sz="28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Fijo (Euribor + 3,75%) + Variable (hasta 8%)</a:t>
            </a:r>
          </a:p>
          <a:p>
            <a:pPr marL="457200" indent="-457200">
              <a:spcBef>
                <a:spcPts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§"/>
            </a:pPr>
            <a:r>
              <a:rPr lang="es-ES" sz="28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Vencimiento: 9 años máx.</a:t>
            </a:r>
          </a:p>
          <a:p>
            <a:pPr marL="457200" indent="-457200">
              <a:buClr>
                <a:schemeClr val="bg2">
                  <a:lumMod val="50000"/>
                </a:schemeClr>
              </a:buClr>
              <a:buFont typeface="Wingdings" pitchFamily="2" charset="2"/>
              <a:buChar char="§"/>
            </a:pPr>
            <a:r>
              <a:rPr lang="es-ES" sz="28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Carencia: 7 </a:t>
            </a:r>
            <a:r>
              <a:rPr lang="es-ES" sz="2800" dirty="0">
                <a:latin typeface="Arial Narrow" pitchFamily="34" charset="0"/>
                <a:ea typeface="Verdana" pitchFamily="34" charset="0"/>
                <a:cs typeface="Verdana" pitchFamily="34" charset="0"/>
              </a:rPr>
              <a:t>años máx.</a:t>
            </a:r>
          </a:p>
          <a:p>
            <a:pPr marL="457200" indent="-457200">
              <a:spcBef>
                <a:spcPts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§"/>
            </a:pPr>
            <a:endParaRPr lang="es-ES" sz="2800" dirty="0" smtClean="0">
              <a:latin typeface="Arial Narrow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endParaRPr lang="es-ES" sz="2800" dirty="0">
              <a:latin typeface="Arial Narrow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715008" y="428604"/>
            <a:ext cx="150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2">
                    <a:lumMod val="50000"/>
                  </a:schemeClr>
                </a:solidFill>
                <a:latin typeface="Franklin Gothic Medium Cond" pitchFamily="34" charset="0"/>
              </a:rPr>
              <a:t>consolidación</a:t>
            </a:r>
            <a:endParaRPr lang="es-ES" sz="8800" b="1" dirty="0">
              <a:solidFill>
                <a:schemeClr val="bg2">
                  <a:lumMod val="50000"/>
                </a:schemeClr>
              </a:solidFill>
              <a:latin typeface="Franklin Gothic Medium Cond" pitchFamily="34" charset="0"/>
            </a:endParaRPr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53877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1 Imagen" descr="Clientes-y-proyectos_f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8761" y="0"/>
            <a:ext cx="7608147" cy="2143140"/>
          </a:xfrm>
          <a:prstGeom prst="rect">
            <a:avLst/>
          </a:prstGeom>
        </p:spPr>
      </p:pic>
      <p:sp>
        <p:nvSpPr>
          <p:cNvPr id="9" name="1 Título"/>
          <p:cNvSpPr txBox="1">
            <a:spLocks/>
          </p:cNvSpPr>
          <p:nvPr/>
        </p:nvSpPr>
        <p:spPr>
          <a:xfrm rot="16200000">
            <a:off x="-4006894" y="1779569"/>
            <a:ext cx="9572668" cy="2870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9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enisa.es</a:t>
            </a:r>
            <a:endParaRPr kumimoji="0" lang="es-ES" sz="19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714480" y="2000240"/>
            <a:ext cx="7215238" cy="19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900"/>
              </a:lnSpc>
            </a:pPr>
            <a:r>
              <a:rPr lang="es-ES" sz="8800" b="1" dirty="0" smtClean="0">
                <a:latin typeface="Franklin Gothic Medium Cond" pitchFamily="34" charset="0"/>
              </a:rPr>
              <a:t>fusiones 			</a:t>
            </a:r>
          </a:p>
          <a:p>
            <a:pPr>
              <a:lnSpc>
                <a:spcPts val="6900"/>
              </a:lnSpc>
            </a:pPr>
            <a:r>
              <a:rPr lang="es-ES" sz="8800" b="1" dirty="0" smtClean="0">
                <a:latin typeface="Franklin Gothic Medium Cond" pitchFamily="34" charset="0"/>
              </a:rPr>
              <a:t> y adquisiciones</a:t>
            </a:r>
            <a:endParaRPr lang="es-ES" sz="8800" b="1" dirty="0">
              <a:latin typeface="Franklin Gothic Medium Cond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214546" y="4039751"/>
            <a:ext cx="678661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eaLnBrk="1" fontAlgn="auto" hangingPunct="1">
              <a:buClr>
                <a:schemeClr val="bg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s-ES" sz="2800" dirty="0" smtClean="0">
                <a:solidFill>
                  <a:schemeClr val="tx1"/>
                </a:solidFill>
                <a:latin typeface="Arial Narrow" pitchFamily="34" charset="0"/>
                <a:ea typeface="Verdana" pitchFamily="34" charset="0"/>
                <a:cs typeface="Verdana" pitchFamily="34" charset="0"/>
              </a:rPr>
              <a:t>Desde 300.000 hasta 1.500.000€</a:t>
            </a:r>
          </a:p>
          <a:p>
            <a:pPr marL="457200" indent="-457200">
              <a:spcBef>
                <a:spcPts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§"/>
            </a:pPr>
            <a:r>
              <a:rPr lang="es-ES" sz="28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Fijo (Euribor + 3,75%) + Variable (hasta 8%)</a:t>
            </a:r>
          </a:p>
          <a:p>
            <a:pPr marL="457200" indent="-457200">
              <a:spcBef>
                <a:spcPts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§"/>
            </a:pPr>
            <a:r>
              <a:rPr lang="es-ES" sz="28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Vencimiento: 9 años máx.</a:t>
            </a:r>
          </a:p>
          <a:p>
            <a:pPr marL="457200" indent="-457200">
              <a:buClr>
                <a:schemeClr val="bg2">
                  <a:lumMod val="50000"/>
                </a:schemeClr>
              </a:buClr>
              <a:buFont typeface="Wingdings" pitchFamily="2" charset="2"/>
              <a:buChar char="§"/>
            </a:pPr>
            <a:r>
              <a:rPr lang="es-ES" sz="28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Carencia: 7 </a:t>
            </a:r>
            <a:r>
              <a:rPr lang="es-ES" sz="2800" dirty="0">
                <a:latin typeface="Arial Narrow" pitchFamily="34" charset="0"/>
                <a:ea typeface="Verdana" pitchFamily="34" charset="0"/>
                <a:cs typeface="Verdana" pitchFamily="34" charset="0"/>
              </a:rPr>
              <a:t>años máx.</a:t>
            </a:r>
          </a:p>
          <a:p>
            <a:pPr marL="457200" indent="-457200">
              <a:spcBef>
                <a:spcPts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§"/>
            </a:pPr>
            <a:endParaRPr lang="es-ES" sz="2800" dirty="0" smtClean="0">
              <a:latin typeface="Arial Narrow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endParaRPr lang="es-ES" sz="2800" dirty="0">
              <a:latin typeface="Arial Narrow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214942" y="2000240"/>
            <a:ext cx="150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2">
                    <a:lumMod val="50000"/>
                  </a:schemeClr>
                </a:solidFill>
                <a:latin typeface="Franklin Gothic Medium Cond" pitchFamily="34" charset="0"/>
              </a:rPr>
              <a:t>consolidación</a:t>
            </a:r>
            <a:endParaRPr lang="es-ES" sz="8800" b="1" dirty="0">
              <a:solidFill>
                <a:schemeClr val="bg2">
                  <a:lumMod val="50000"/>
                </a:schemeClr>
              </a:solidFill>
              <a:latin typeface="Franklin Gothic Medium Cond" pitchFamily="34" charset="0"/>
            </a:endParaRPr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53877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12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77" t="9643" r="6868" b="11522"/>
          <a:stretch/>
        </p:blipFill>
        <p:spPr>
          <a:xfrm>
            <a:off x="2987824" y="4189231"/>
            <a:ext cx="6252813" cy="2768162"/>
          </a:xfrm>
          <a:prstGeom prst="rect">
            <a:avLst/>
          </a:prstGeom>
        </p:spPr>
      </p:pic>
      <p:sp>
        <p:nvSpPr>
          <p:cNvPr id="9" name="1 Título"/>
          <p:cNvSpPr txBox="1">
            <a:spLocks/>
          </p:cNvSpPr>
          <p:nvPr/>
        </p:nvSpPr>
        <p:spPr>
          <a:xfrm rot="16200000">
            <a:off x="-4006894" y="1779569"/>
            <a:ext cx="9572668" cy="2870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9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enisa.es</a:t>
            </a:r>
            <a:endParaRPr kumimoji="0" lang="es-ES" sz="19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821258" y="476672"/>
            <a:ext cx="7215238" cy="19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900"/>
              </a:lnSpc>
            </a:pPr>
            <a:r>
              <a:rPr lang="es-ES" sz="8800" b="1" dirty="0" smtClean="0">
                <a:latin typeface="Franklin Gothic Medium Cond" pitchFamily="34" charset="0"/>
              </a:rPr>
              <a:t>línea			</a:t>
            </a:r>
          </a:p>
          <a:p>
            <a:pPr>
              <a:lnSpc>
                <a:spcPts val="6900"/>
              </a:lnSpc>
            </a:pPr>
            <a:r>
              <a:rPr lang="es-ES" sz="8800" b="1" dirty="0" smtClean="0">
                <a:latin typeface="Franklin Gothic Medium Cond" pitchFamily="34" charset="0"/>
              </a:rPr>
              <a:t>aeronáutica</a:t>
            </a:r>
            <a:endParaRPr lang="es-ES" sz="8800" b="1" dirty="0">
              <a:latin typeface="Franklin Gothic Medium Cond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1800832" y="2204864"/>
            <a:ext cx="6947632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s-ES" sz="2500" dirty="0">
                <a:latin typeface="Arial Narrow" pitchFamily="34" charset="0"/>
              </a:rPr>
              <a:t>Pymes </a:t>
            </a:r>
            <a:r>
              <a:rPr lang="es-ES" sz="2500" dirty="0" smtClean="0">
                <a:latin typeface="Arial Narrow" pitchFamily="34" charset="0"/>
              </a:rPr>
              <a:t>de los </a:t>
            </a:r>
            <a:r>
              <a:rPr lang="es-ES" sz="2500" dirty="0">
                <a:latin typeface="Arial Narrow" pitchFamily="34" charset="0"/>
              </a:rPr>
              <a:t>sectores aeronáutico y aeroespacial o sectores auxiliares o </a:t>
            </a:r>
            <a:r>
              <a:rPr lang="es-ES" sz="2500" dirty="0" smtClean="0">
                <a:latin typeface="Arial Narrow" pitchFamily="34" charset="0"/>
              </a:rPr>
              <a:t>conexos.</a:t>
            </a:r>
          </a:p>
          <a:p>
            <a:pPr marL="342900" lvl="0" indent="-3429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s-ES" sz="2500" dirty="0">
                <a:latin typeface="Arial Narrow" pitchFamily="34" charset="0"/>
                <a:ea typeface="Verdana" pitchFamily="34" charset="0"/>
                <a:cs typeface="Verdana" pitchFamily="34" charset="0"/>
              </a:rPr>
              <a:t>Presupuesto total disponible </a:t>
            </a:r>
            <a:r>
              <a:rPr lang="es-ES" sz="25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es-ES" sz="2500" dirty="0">
                <a:latin typeface="Arial Narrow" pitchFamily="34" charset="0"/>
                <a:ea typeface="Verdana" pitchFamily="34" charset="0"/>
                <a:cs typeface="Verdana" pitchFamily="34" charset="0"/>
              </a:rPr>
              <a:t>€94.758.000</a:t>
            </a:r>
          </a:p>
          <a:p>
            <a:pPr marL="342900" lvl="0" indent="-342900" eaLnBrk="1" fontAlgn="auto" hangingPunct="1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s-ES" sz="25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Desde 25.000 hasta 1.500.000€</a:t>
            </a:r>
          </a:p>
          <a:p>
            <a:pPr marL="342900" indent="-342900">
              <a:spcBef>
                <a:spcPts val="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es-ES" sz="25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Fijo (Euribor + 3,75%) + Variable </a:t>
            </a:r>
            <a:r>
              <a:rPr lang="es-ES" sz="2500" dirty="0">
                <a:latin typeface="Arial Narrow" pitchFamily="34" charset="0"/>
                <a:ea typeface="Verdana" pitchFamily="34" charset="0"/>
                <a:cs typeface="Verdana" pitchFamily="34" charset="0"/>
              </a:rPr>
              <a:t>(hasta 6% </a:t>
            </a:r>
            <a:r>
              <a:rPr lang="es-ES" sz="25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en </a:t>
            </a:r>
            <a:r>
              <a:rPr lang="es-ES" sz="2500" dirty="0">
                <a:latin typeface="Arial Narrow" pitchFamily="34" charset="0"/>
                <a:ea typeface="Verdana" pitchFamily="34" charset="0"/>
                <a:cs typeface="Verdana" pitchFamily="34" charset="0"/>
              </a:rPr>
              <a:t>función del rating. A: 2%; B: 4%; C: 6%).</a:t>
            </a:r>
            <a:endParaRPr lang="es-ES" sz="2500" dirty="0" smtClean="0">
              <a:latin typeface="Arial Narrow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>
              <a:spcBef>
                <a:spcPts val="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es-ES" sz="25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Vencimiento: 12 años máx.</a:t>
            </a:r>
          </a:p>
          <a:p>
            <a:pPr marL="342900" indent="-3429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es-ES" sz="25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Carencia: 10 </a:t>
            </a:r>
            <a:r>
              <a:rPr lang="es-ES" sz="2500" dirty="0">
                <a:latin typeface="Arial Narrow" pitchFamily="34" charset="0"/>
                <a:ea typeface="Verdana" pitchFamily="34" charset="0"/>
                <a:cs typeface="Verdana" pitchFamily="34" charset="0"/>
              </a:rPr>
              <a:t>años máx</a:t>
            </a:r>
            <a:r>
              <a:rPr lang="es-ES" sz="25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342900" indent="-3429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es-ES" sz="25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Aval en función del rating 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pt-BR" sz="25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    (</a:t>
            </a:r>
            <a:r>
              <a:rPr lang="pt-BR" sz="2500" dirty="0">
                <a:latin typeface="Arial Narrow" pitchFamily="34" charset="0"/>
                <a:ea typeface="Verdana" pitchFamily="34" charset="0"/>
                <a:cs typeface="Verdana" pitchFamily="34" charset="0"/>
              </a:rPr>
              <a:t>A: 30%; B: 40%; C: 50%).</a:t>
            </a:r>
          </a:p>
          <a:p>
            <a:pPr marL="342900" indent="-342900">
              <a:spcBef>
                <a:spcPts val="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endParaRPr lang="es-ES" sz="2500" dirty="0">
              <a:latin typeface="Arial Narrow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02295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753428" y="3739598"/>
            <a:ext cx="72477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es-ES" sz="2400" dirty="0" smtClean="0">
                <a:latin typeface="Arial Narrow" pitchFamily="34" charset="0"/>
              </a:rPr>
              <a:t>Emprendedores y Pymes TIC que impulsen desarrollo y lanzamiento de nuevos productos y </a:t>
            </a:r>
            <a:r>
              <a:rPr lang="es-ES" sz="2400" dirty="0" smtClean="0">
                <a:latin typeface="Arial Narrow" pitchFamily="34" charset="0"/>
              </a:rPr>
              <a:t>servicios</a:t>
            </a:r>
          </a:p>
          <a:p>
            <a:pPr marL="342900" indent="-342900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es-ES" sz="24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Presupuesto total </a:t>
            </a:r>
            <a:r>
              <a:rPr lang="es-ES" sz="24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disponible: 20 MM €</a:t>
            </a:r>
            <a:endParaRPr lang="es-ES" sz="2400" dirty="0" smtClean="0">
              <a:latin typeface="Arial Narrow" pitchFamily="34" charset="0"/>
            </a:endParaRPr>
          </a:p>
          <a:p>
            <a:pPr marL="342900" lvl="0" indent="-342900" eaLnBrk="1" fontAlgn="auto" hangingPunct="1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es-ES" sz="24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Desde 25.000 hasta 300.000€</a:t>
            </a:r>
          </a:p>
          <a:p>
            <a:pPr marL="342900" indent="-342900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s-ES" sz="24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Fijo (Euribor + %) + Variable (hasta %)*</a:t>
            </a:r>
          </a:p>
          <a:p>
            <a:pPr marL="342900" indent="-342900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s-ES" sz="24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Vencimiento: 9 años máx.</a:t>
            </a:r>
          </a:p>
          <a:p>
            <a:pPr marL="342900" indent="-342900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s-ES" sz="24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Carencia: 7 </a:t>
            </a:r>
            <a:r>
              <a:rPr lang="es-ES" sz="2400" dirty="0">
                <a:latin typeface="Arial Narrow" pitchFamily="34" charset="0"/>
                <a:ea typeface="Verdana" pitchFamily="34" charset="0"/>
                <a:cs typeface="Verdana" pitchFamily="34" charset="0"/>
              </a:rPr>
              <a:t>años máx</a:t>
            </a:r>
            <a:r>
              <a:rPr lang="es-ES" sz="24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342900" indent="-342900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s-ES" sz="24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Aval en función del rating*</a:t>
            </a:r>
            <a:endParaRPr lang="es-ES" sz="2800" dirty="0">
              <a:latin typeface="Arial Narrow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796103" y="866757"/>
            <a:ext cx="78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accent5">
                    <a:lumMod val="50000"/>
                  </a:schemeClr>
                </a:solidFill>
                <a:latin typeface="Franklin Gothic Medium Cond" pitchFamily="34" charset="0"/>
              </a:rPr>
              <a:t>tic</a:t>
            </a:r>
            <a:endParaRPr lang="es-ES" sz="2800" b="1" dirty="0">
              <a:solidFill>
                <a:schemeClr val="accent5">
                  <a:lumMod val="50000"/>
                </a:schemeClr>
              </a:solidFill>
              <a:latin typeface="Franklin Gothic Medium Cond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88621" y="1964615"/>
            <a:ext cx="5197117" cy="1649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CuadroTexto"/>
          <p:cNvSpPr txBox="1"/>
          <p:nvPr/>
        </p:nvSpPr>
        <p:spPr>
          <a:xfrm>
            <a:off x="857224" y="839442"/>
            <a:ext cx="72152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pitchFamily="34" charset="0"/>
              </a:rPr>
              <a:t>agenda digital</a:t>
            </a:r>
            <a:endParaRPr lang="es-ES" sz="88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Medium Cond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643570" y="6433591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latin typeface="Arial" pitchFamily="34" charset="0"/>
                <a:cs typeface="Arial" pitchFamily="34" charset="0"/>
              </a:rPr>
              <a:t>*Por confirmar por la SETSI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11 Imagen" descr="GOB_MYTIC_SETSI_online.jpg"/>
          <p:cNvPicPr>
            <a:picLocks noChangeAspect="1"/>
          </p:cNvPicPr>
          <p:nvPr/>
        </p:nvPicPr>
        <p:blipFill>
          <a:blip r:embed="rId4" cstate="print"/>
          <a:srcRect l="7017"/>
          <a:stretch>
            <a:fillRect/>
          </a:stretch>
        </p:blipFill>
        <p:spPr>
          <a:xfrm>
            <a:off x="1000132" y="357166"/>
            <a:ext cx="3786182" cy="729123"/>
          </a:xfrm>
          <a:prstGeom prst="rect">
            <a:avLst/>
          </a:prstGeom>
        </p:spPr>
      </p:pic>
      <p:sp>
        <p:nvSpPr>
          <p:cNvPr id="13" name="1 Título"/>
          <p:cNvSpPr txBox="1">
            <a:spLocks/>
          </p:cNvSpPr>
          <p:nvPr/>
        </p:nvSpPr>
        <p:spPr>
          <a:xfrm rot="16200000">
            <a:off x="-4006894" y="1065212"/>
            <a:ext cx="9572668" cy="2870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9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setsi</a:t>
            </a:r>
            <a:endParaRPr kumimoji="0" lang="es-ES" sz="19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028747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requisitos-propietario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675700" y="4214818"/>
            <a:ext cx="7072362" cy="2650176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 rot="16200000">
            <a:off x="-4006894" y="1779569"/>
            <a:ext cx="9572668" cy="2870211"/>
          </a:xfrm>
        </p:spPr>
        <p:txBody>
          <a:bodyPr>
            <a:noAutofit/>
          </a:bodyPr>
          <a:lstStyle/>
          <a:p>
            <a:r>
              <a:rPr lang="es-ES" sz="19000" b="1" dirty="0" smtClean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</a:rPr>
              <a:t>enisa.es</a:t>
            </a:r>
            <a:endParaRPr lang="es-ES" sz="19000" b="1" dirty="0">
              <a:solidFill>
                <a:schemeClr val="bg1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714480" y="332656"/>
            <a:ext cx="76438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>
                <a:latin typeface="Franklin Gothic Medium Cond" pitchFamily="34" charset="0"/>
              </a:rPr>
              <a:t>q</a:t>
            </a:r>
            <a:r>
              <a:rPr lang="es-ES" sz="8000" b="1" dirty="0" smtClean="0">
                <a:latin typeface="Franklin Gothic Medium Cond" pitchFamily="34" charset="0"/>
              </a:rPr>
              <a:t>ué os pedimos?</a:t>
            </a:r>
            <a:endParaRPr lang="es-ES" sz="8000" b="1" dirty="0">
              <a:latin typeface="Franklin Gothic Medium Cond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285984" y="1484784"/>
            <a:ext cx="6606496" cy="303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s-ES_tradnl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Verdana" pitchFamily="34" charset="0"/>
              <a:cs typeface="Verdana" pitchFamily="34" charset="0"/>
            </a:endParaRP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buClr>
                <a:srgbClr val="C00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s-ES_tradnl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Verdana" pitchFamily="34" charset="0"/>
                <a:cs typeface="Verdana" pitchFamily="34" charset="0"/>
              </a:rPr>
              <a:t>PYME conforme definición de la UE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buClr>
                <a:srgbClr val="C00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s-ES_tradnl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Verdana" pitchFamily="34" charset="0"/>
                <a:cs typeface="Verdana" pitchFamily="34" charset="0"/>
              </a:rPr>
              <a:t>Proyecto viable técnica y económicamente</a:t>
            </a:r>
          </a:p>
          <a:p>
            <a:pPr marL="342900" lvl="0" indent="-342900"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es-ES" sz="24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Solvencia de la estructura financiera y económica</a:t>
            </a:r>
            <a:endParaRPr lang="es-ES_tradnl" sz="2400" dirty="0" smtClean="0">
              <a:latin typeface="Arial Narrow" pitchFamily="34" charset="0"/>
              <a:ea typeface="Verdana" pitchFamily="34" charset="0"/>
              <a:cs typeface="Verdana" pitchFamily="34" charset="0"/>
            </a:endParaRPr>
          </a:p>
          <a:p>
            <a:pPr marL="342900" lvl="0" indent="-342900"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es-ES_tradnl" sz="24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lang="es-ES" sz="24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stados financieros </a:t>
            </a:r>
            <a:r>
              <a:rPr lang="es-ES_tradnl" sz="24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auditados </a:t>
            </a:r>
            <a:br>
              <a:rPr lang="es-ES_tradnl" sz="24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</a:br>
            <a:r>
              <a:rPr lang="es-ES_tradnl" sz="1600" dirty="0" smtClean="0">
                <a:latin typeface="Arial Narrow" pitchFamily="34" charset="0"/>
                <a:ea typeface="Verdana" pitchFamily="34" charset="0"/>
                <a:cs typeface="Verdana" pitchFamily="34" charset="0"/>
              </a:rPr>
              <a:t>(para operaciones aprobadas por importe superior a 300.000€)</a:t>
            </a:r>
          </a:p>
          <a:p>
            <a:pPr marL="342900" lvl="0" indent="-342900">
              <a:buClr>
                <a:srgbClr val="C00000"/>
              </a:buClr>
              <a:buFont typeface="Wingdings" pitchFamily="2" charset="2"/>
              <a:buChar char="§"/>
              <a:defRPr/>
            </a:pPr>
            <a:endParaRPr lang="es-ES_tradnl" sz="2400" dirty="0" smtClean="0">
              <a:latin typeface="Arial Narrow" pitchFamily="34" charset="0"/>
              <a:ea typeface="Verdana" pitchFamily="34" charset="0"/>
              <a:cs typeface="Verdana" pitchFamily="34" charset="0"/>
            </a:endParaRP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buClr>
                <a:srgbClr val="C00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s-ES_tradnl" sz="280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283262" y="3833525"/>
            <a:ext cx="6503580" cy="266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s-ES_tradnl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35696" y="3605759"/>
            <a:ext cx="76438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 smtClean="0">
                <a:latin typeface="Franklin Gothic Medium Cond" pitchFamily="34" charset="0"/>
              </a:rPr>
              <a:t>operativa</a:t>
            </a:r>
            <a:endParaRPr lang="es-ES" sz="8000" b="1" dirty="0">
              <a:latin typeface="Franklin Gothic Medium Cond" pitchFamily="34" charset="0"/>
            </a:endParaRPr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hero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857356" y="1946288"/>
            <a:ext cx="6646434" cy="4911712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 rot="16200000">
            <a:off x="-4006894" y="1779569"/>
            <a:ext cx="9572668" cy="2870211"/>
          </a:xfrm>
        </p:spPr>
        <p:txBody>
          <a:bodyPr>
            <a:noAutofit/>
          </a:bodyPr>
          <a:lstStyle/>
          <a:p>
            <a:r>
              <a:rPr lang="es-ES" sz="19000" b="1" dirty="0" smtClean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</a:rPr>
              <a:t>enisa.es</a:t>
            </a:r>
            <a:endParaRPr lang="es-ES" sz="19000" b="1" dirty="0">
              <a:solidFill>
                <a:schemeClr val="bg1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714480" y="785794"/>
            <a:ext cx="76438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latin typeface="Arial Black" pitchFamily="34" charset="0"/>
              </a:rPr>
              <a:t>24x7</a:t>
            </a:r>
            <a:endParaRPr lang="es-ES" sz="8800" b="1" dirty="0">
              <a:latin typeface="Arial Black" pitchFamily="34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17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mac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00297" y="2214554"/>
            <a:ext cx="6165261" cy="4357718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3857620" y="2643182"/>
            <a:ext cx="3286148" cy="20717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 rot="16200000">
            <a:off x="-4006894" y="1779569"/>
            <a:ext cx="9572668" cy="2870211"/>
          </a:xfrm>
        </p:spPr>
        <p:txBody>
          <a:bodyPr>
            <a:noAutofit/>
          </a:bodyPr>
          <a:lstStyle/>
          <a:p>
            <a:r>
              <a:rPr lang="es-ES" sz="19000" b="1" dirty="0" smtClean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</a:rPr>
              <a:t>enisa.es</a:t>
            </a:r>
            <a:endParaRPr lang="es-ES" sz="19000" b="1" dirty="0">
              <a:solidFill>
                <a:schemeClr val="bg1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714480" y="785794"/>
            <a:ext cx="76438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latin typeface="Franklin Gothic Medium Cond" pitchFamily="34" charset="0"/>
              </a:rPr>
              <a:t>portal del cliente</a:t>
            </a:r>
            <a:endParaRPr lang="es-ES" sz="8800" b="1" dirty="0">
              <a:latin typeface="Franklin Gothic Medium Cond" pitchFamily="34" charset="0"/>
            </a:endParaRPr>
          </a:p>
        </p:txBody>
      </p:sp>
      <p:pic>
        <p:nvPicPr>
          <p:cNvPr id="6" name="5 Imagen" descr="portal del client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18172" y="2825045"/>
            <a:ext cx="3143272" cy="1757849"/>
          </a:xfrm>
          <a:prstGeom prst="rect">
            <a:avLst/>
          </a:prstGeom>
        </p:spPr>
      </p:pic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298028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3857620" y="2643182"/>
            <a:ext cx="3286148" cy="20717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 rot="16200000">
            <a:off x="-4006894" y="1779569"/>
            <a:ext cx="9572668" cy="2870211"/>
          </a:xfrm>
        </p:spPr>
        <p:txBody>
          <a:bodyPr>
            <a:noAutofit/>
          </a:bodyPr>
          <a:lstStyle/>
          <a:p>
            <a:r>
              <a:rPr lang="es-ES" sz="19000" b="1" dirty="0" smtClean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</a:rPr>
              <a:t>enisa.es</a:t>
            </a:r>
            <a:endParaRPr lang="es-ES" sz="19000" b="1" dirty="0">
              <a:solidFill>
                <a:schemeClr val="bg1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714480" y="785794"/>
            <a:ext cx="764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latin typeface="Franklin Gothic Medium Cond" pitchFamily="34" charset="0"/>
              </a:rPr>
              <a:t>Participación en Fondos de Capital Riesgo </a:t>
            </a:r>
            <a:endParaRPr lang="es-ES" sz="3600" b="1" dirty="0">
              <a:latin typeface="Franklin Gothic Medium Cond" pitchFamily="34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1857356" y="1500175"/>
            <a:ext cx="6929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latin typeface="Franklin Gothic Book" pitchFamily="34" charset="0"/>
              </a:rPr>
              <a:t>En la actualidad, ENISA  participa en 19 Fondos de Capital </a:t>
            </a:r>
            <a:r>
              <a:rPr lang="es-ES" dirty="0" smtClean="0">
                <a:latin typeface="Franklin Gothic Book" pitchFamily="34" charset="0"/>
              </a:rPr>
              <a:t>Riesgo. </a:t>
            </a:r>
            <a:endParaRPr lang="es-ES" dirty="0">
              <a:latin typeface="Franklin Gothic Book" pitchFamily="34" charset="0"/>
            </a:endParaRPr>
          </a:p>
        </p:txBody>
      </p:sp>
      <p:graphicFrame>
        <p:nvGraphicFramePr>
          <p:cNvPr id="14" name="13 Tabla"/>
          <p:cNvGraphicFramePr>
            <a:graphicFrameLocks noGrp="1"/>
          </p:cNvGraphicFramePr>
          <p:nvPr/>
        </p:nvGraphicFramePr>
        <p:xfrm>
          <a:off x="1928795" y="1857358"/>
          <a:ext cx="6929485" cy="4500592"/>
        </p:xfrm>
        <a:graphic>
          <a:graphicData uri="http://schemas.openxmlformats.org/drawingml/2006/table">
            <a:tbl>
              <a:tblPr/>
              <a:tblGrid>
                <a:gridCol w="440966"/>
                <a:gridCol w="3507228"/>
                <a:gridCol w="1243348"/>
                <a:gridCol w="1737943"/>
              </a:tblGrid>
              <a:tr h="2147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1" i="0" u="none" strike="noStrike" dirty="0" smtClean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 AXON 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I,F.C.R.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7,92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1.000.000,00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7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2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1" i="0" u="none" strike="noStrike" dirty="0" smtClean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 BANESTO 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ENISA-SEPI DESARROLLO,F.C.R.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33,30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10.136.176,16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7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3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1" i="0" u="none" strike="noStrike" dirty="0" smtClean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 BARCELONA 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EMPREN,S.C.R., S.A.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6,68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899.298,00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7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4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 CAIXA </a:t>
                      </a:r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CAPITAL TIC INNOVACION,</a:t>
                      </a:r>
                      <a:r>
                        <a:rPr lang="pt-BR" sz="1050" b="1" i="0" u="none" strike="noStrike" dirty="0" err="1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S.C.R.</a:t>
                      </a:r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 S.A.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9,67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1.935.600,00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7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5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 CAIXA </a:t>
                      </a:r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CAPITAL BIOMED ,</a:t>
                      </a:r>
                      <a:r>
                        <a:rPr lang="pt-BR" sz="1050" b="1" i="0" u="none" strike="noStrike" dirty="0" err="1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S.C.R.</a:t>
                      </a:r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 S.A.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4,55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1.000.000,00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147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6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1" i="0" u="none" strike="noStrike" dirty="0" smtClean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 XES 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– IMPULSA FERROL 10 F.C.R.,R.S.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8,30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1.000.000,00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7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7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1" i="0" u="none" strike="noStrike" dirty="0" smtClean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 GED 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SUR F.C.R.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2,04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1.000.000,00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7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8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1" i="0" u="none" strike="noStrike" dirty="0" smtClean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 I+D 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UNIFONDO, F.C.R.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5,40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950.000,00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7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9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 INVEREADY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SEED CAPITAL ,S.C.R. S.A.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9,96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1.377.770,75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7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10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1" i="0" u="none" strike="noStrike" dirty="0" smtClean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 FONDO 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ENISA FESPYME SEPIDES,F.C.R.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33,30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5.000.000,00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147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11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1" i="0" u="none" strike="noStrike" dirty="0" smtClean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 MONDRAGON 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PROMOCION,S.P.E. S.A.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1,00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720.350,10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28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12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1" i="0" u="none" strike="noStrike" dirty="0" smtClean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 NEOTEC  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CR SOCIEDAD DE FONDOS,S.C.R. S.A.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1,58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2.000.000,00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7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13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1" i="0" u="none" strike="noStrike" dirty="0" smtClean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 UNINVEST,S.G.E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. C.R. S.A.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3,13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18.000,00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7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14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1" i="0" u="none" strike="noStrike" dirty="0" smtClean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 YSIOS 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BIOFUND I ,F.C.R.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1,45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1.000.000,00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7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15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1" i="0" u="none" strike="noStrike" dirty="0" smtClean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 COFIDES 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S.A.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7,63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3.005.060,52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7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16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1" i="0" u="none" strike="noStrike" dirty="0" smtClean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 LUZARO 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E.F.C.,S.A.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4,71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240.404,84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7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17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1" i="0" u="none" strike="noStrike" dirty="0" smtClean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 AMBAR 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VENTURE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26,89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5.000.000,00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7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18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1" i="0" u="none" strike="noStrike" dirty="0" smtClean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 CRB 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BIO II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1,67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500.000,00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75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19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1" i="0" u="none" strike="noStrike" dirty="0" smtClean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 INVEREADY 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VENTURE FINANCE I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6,29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500.000,00</a:t>
                      </a:r>
                    </a:p>
                  </a:txBody>
                  <a:tcPr marL="7180" marR="7180" marT="71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75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 </a:t>
                      </a:r>
                    </a:p>
                  </a:txBody>
                  <a:tcPr marL="7180" marR="7180" marT="71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 </a:t>
                      </a:r>
                    </a:p>
                  </a:txBody>
                  <a:tcPr marL="7180" marR="7180" marT="71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 </a:t>
                      </a:r>
                    </a:p>
                  </a:txBody>
                  <a:tcPr marL="7180" marR="7180" marT="71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Franklin Gothic Book" pitchFamily="34" charset="0"/>
                        </a:rPr>
                        <a:t>37.282.660,37</a:t>
                      </a:r>
                    </a:p>
                  </a:txBody>
                  <a:tcPr marL="7180" marR="7180" marT="71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298028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9 Grupo"/>
          <p:cNvGrpSpPr/>
          <p:nvPr/>
        </p:nvGrpSpPr>
        <p:grpSpPr>
          <a:xfrm>
            <a:off x="2857488" y="928670"/>
            <a:ext cx="5936212" cy="3357586"/>
            <a:chOff x="2357422" y="3071810"/>
            <a:chExt cx="5936212" cy="3357586"/>
          </a:xfrm>
        </p:grpSpPr>
        <p:pic>
          <p:nvPicPr>
            <p:cNvPr id="13" name="12 Imagen" descr="mapamundi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57422" y="3071810"/>
              <a:ext cx="5936212" cy="3357586"/>
            </a:xfrm>
            <a:prstGeom prst="rect">
              <a:avLst/>
            </a:prstGeom>
          </p:spPr>
        </p:pic>
        <p:sp>
          <p:nvSpPr>
            <p:cNvPr id="14" name="13 Elipse"/>
            <p:cNvSpPr/>
            <p:nvPr/>
          </p:nvSpPr>
          <p:spPr>
            <a:xfrm>
              <a:off x="4857752" y="3857628"/>
              <a:ext cx="71438" cy="7143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14 Elipse"/>
            <p:cNvSpPr/>
            <p:nvPr/>
          </p:nvSpPr>
          <p:spPr>
            <a:xfrm>
              <a:off x="4929190" y="3786190"/>
              <a:ext cx="71438" cy="7143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15 Elipse"/>
            <p:cNvSpPr/>
            <p:nvPr/>
          </p:nvSpPr>
          <p:spPr>
            <a:xfrm>
              <a:off x="5072066" y="3929066"/>
              <a:ext cx="71438" cy="7143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16 Elipse"/>
            <p:cNvSpPr/>
            <p:nvPr/>
          </p:nvSpPr>
          <p:spPr>
            <a:xfrm>
              <a:off x="4857752" y="4071942"/>
              <a:ext cx="71438" cy="7143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8" name="17 Elipse"/>
            <p:cNvSpPr/>
            <p:nvPr/>
          </p:nvSpPr>
          <p:spPr>
            <a:xfrm>
              <a:off x="3143240" y="4071942"/>
              <a:ext cx="71438" cy="7143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18 Elipse"/>
            <p:cNvSpPr/>
            <p:nvPr/>
          </p:nvSpPr>
          <p:spPr>
            <a:xfrm>
              <a:off x="6286512" y="3714752"/>
              <a:ext cx="71438" cy="7143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19 Elipse"/>
            <p:cNvSpPr/>
            <p:nvPr/>
          </p:nvSpPr>
          <p:spPr>
            <a:xfrm>
              <a:off x="5715008" y="4143380"/>
              <a:ext cx="71438" cy="7143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20 Elipse"/>
            <p:cNvSpPr/>
            <p:nvPr/>
          </p:nvSpPr>
          <p:spPr>
            <a:xfrm>
              <a:off x="7215206" y="4357694"/>
              <a:ext cx="71438" cy="7143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21 Elipse"/>
            <p:cNvSpPr/>
            <p:nvPr/>
          </p:nvSpPr>
          <p:spPr>
            <a:xfrm>
              <a:off x="5643570" y="4286256"/>
              <a:ext cx="71438" cy="7143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 rot="16200000">
            <a:off x="-4006894" y="1779569"/>
            <a:ext cx="9572668" cy="2870211"/>
          </a:xfrm>
        </p:spPr>
        <p:txBody>
          <a:bodyPr>
            <a:noAutofit/>
          </a:bodyPr>
          <a:lstStyle/>
          <a:p>
            <a:r>
              <a:rPr lang="es-ES" sz="19000" b="1" dirty="0" smtClean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</a:rPr>
              <a:t>enisa.es</a:t>
            </a:r>
            <a:endParaRPr lang="es-ES" sz="19000" b="1" dirty="0">
              <a:solidFill>
                <a:schemeClr val="bg1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714480" y="785794"/>
            <a:ext cx="7429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es-ES" sz="7200" b="1" dirty="0" err="1" smtClean="0">
                <a:latin typeface="Franklin Gothic Medium Cond" pitchFamily="34" charset="0"/>
              </a:rPr>
              <a:t>Spain</a:t>
            </a:r>
            <a:r>
              <a:rPr lang="es-ES" sz="7200" b="1" dirty="0" smtClean="0">
                <a:latin typeface="Franklin Gothic Medium Cond" pitchFamily="34" charset="0"/>
              </a:rPr>
              <a:t> </a:t>
            </a:r>
            <a:r>
              <a:rPr lang="es-ES" sz="7200" b="1" dirty="0" err="1" smtClean="0">
                <a:latin typeface="Franklin Gothic Medium Cond" pitchFamily="34" charset="0"/>
              </a:rPr>
              <a:t>Startup</a:t>
            </a:r>
            <a:endParaRPr lang="es-ES" sz="7200" b="1" dirty="0" smtClean="0">
              <a:latin typeface="Franklin Gothic Medium Cond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823156" y="4286256"/>
            <a:ext cx="7035124" cy="21105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>
              <a:spcAft>
                <a:spcPts val="600"/>
              </a:spcAft>
              <a:buClr>
                <a:srgbClr val="C00000"/>
              </a:buClr>
            </a:pPr>
            <a:r>
              <a:rPr lang="es-ES" sz="2400" dirty="0" smtClean="0">
                <a:latin typeface="Arial Narrow" pitchFamily="34" charset="0"/>
              </a:rPr>
              <a:t>Programa de coinversión:</a:t>
            </a:r>
          </a:p>
          <a:p>
            <a:pPr marL="342900" lvl="0" indent="-342900" algn="just"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lang="es-ES" sz="2400" dirty="0" smtClean="0">
                <a:latin typeface="Arial Narrow" pitchFamily="34" charset="0"/>
              </a:rPr>
              <a:t>104 inversores acreditados (23 extranjeros)</a:t>
            </a:r>
          </a:p>
          <a:p>
            <a:pPr marL="342900" lvl="0" indent="-342900" algn="just"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lang="es-ES" sz="2400" dirty="0" smtClean="0">
                <a:latin typeface="Arial Narrow" pitchFamily="34" charset="0"/>
              </a:rPr>
              <a:t>143 operaciones aprobadas</a:t>
            </a:r>
          </a:p>
          <a:p>
            <a:pPr marL="342900" lvl="0" indent="-342900" algn="just"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lang="es-ES" sz="2400" dirty="0" smtClean="0">
                <a:latin typeface="Arial Narrow" pitchFamily="34" charset="0"/>
              </a:rPr>
              <a:t>1</a:t>
            </a:r>
            <a:r>
              <a:rPr lang="es-ES" sz="2400" dirty="0">
                <a:latin typeface="Arial Narrow" pitchFamily="34" charset="0"/>
              </a:rPr>
              <a:t>€ </a:t>
            </a:r>
            <a:r>
              <a:rPr lang="es-ES" sz="2400" dirty="0" smtClean="0">
                <a:latin typeface="Arial Narrow" pitchFamily="34" charset="0"/>
              </a:rPr>
              <a:t>ENISA ha captado 2,8</a:t>
            </a:r>
            <a:r>
              <a:rPr lang="es-ES" sz="2400" dirty="0">
                <a:latin typeface="Arial Narrow" pitchFamily="34" charset="0"/>
              </a:rPr>
              <a:t>€ de inversores </a:t>
            </a:r>
            <a:r>
              <a:rPr lang="es-ES" sz="2400" dirty="0" smtClean="0">
                <a:latin typeface="Arial Narrow" pitchFamily="34" charset="0"/>
              </a:rPr>
              <a:t>privados</a:t>
            </a:r>
          </a:p>
          <a:p>
            <a:pPr marL="342900" lvl="0" indent="-342900" algn="just"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lang="es-ES" sz="2400" dirty="0" smtClean="0">
                <a:latin typeface="Arial Narrow" pitchFamily="34" charset="0"/>
              </a:rPr>
              <a:t>Colaboración público privada</a:t>
            </a:r>
            <a:r>
              <a:rPr lang="es-ES" sz="2400" dirty="0">
                <a:latin typeface="Arial Narrow" pitchFamily="34" charset="0"/>
              </a:rPr>
              <a:t>: </a:t>
            </a:r>
            <a:r>
              <a:rPr lang="es-ES" sz="2400" dirty="0" smtClean="0">
                <a:latin typeface="Arial Narrow" pitchFamily="34" charset="0"/>
              </a:rPr>
              <a:t>&gt; €94MM movilizados</a:t>
            </a:r>
            <a:endParaRPr lang="es-ES" sz="2400" dirty="0">
              <a:latin typeface="Arial Narrow" pitchFamily="34" charset="0"/>
            </a:endParaRPr>
          </a:p>
          <a:p>
            <a:pPr marL="342900" lvl="0" indent="-342900" algn="just"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§"/>
            </a:pPr>
            <a:endParaRPr lang="es-ES" sz="2400" dirty="0" smtClean="0">
              <a:latin typeface="Arial Narrow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714480" y="1500174"/>
            <a:ext cx="7429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es-ES" sz="7200" b="1" dirty="0" smtClean="0">
                <a:latin typeface="Franklin Gothic Medium Cond" pitchFamily="34" charset="0"/>
              </a:rPr>
              <a:t>Co-</a:t>
            </a:r>
            <a:r>
              <a:rPr lang="es-ES" sz="7200" b="1" dirty="0" err="1" smtClean="0">
                <a:latin typeface="Franklin Gothic Medium Cond" pitchFamily="34" charset="0"/>
              </a:rPr>
              <a:t>investment</a:t>
            </a:r>
            <a:r>
              <a:rPr lang="es-ES" sz="7200" b="1" dirty="0" smtClean="0">
                <a:latin typeface="Franklin Gothic Medium Cond" pitchFamily="34" charset="0"/>
              </a:rPr>
              <a:t> </a:t>
            </a:r>
            <a:r>
              <a:rPr lang="es-ES" sz="7200" b="1" dirty="0" err="1" smtClean="0">
                <a:latin typeface="Franklin Gothic Medium Cond" pitchFamily="34" charset="0"/>
              </a:rPr>
              <a:t>Fund</a:t>
            </a:r>
            <a:endParaRPr lang="es-ES" sz="7200" b="1" dirty="0" smtClean="0">
              <a:latin typeface="Franklin Gothic Medium Cond" pitchFamily="34" charset="0"/>
            </a:endParaRPr>
          </a:p>
        </p:txBody>
      </p:sp>
      <p:pic>
        <p:nvPicPr>
          <p:cNvPr id="7" name="6 Imagen" descr="images (8)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62939" y="247628"/>
            <a:ext cx="428628" cy="428628"/>
          </a:xfrm>
          <a:prstGeom prst="rect">
            <a:avLst/>
          </a:prstGeom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56018" y="233159"/>
            <a:ext cx="1753582" cy="498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2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3465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 descr="fotosdegent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714612" y="2786057"/>
            <a:ext cx="4000528" cy="4081885"/>
          </a:xfrm>
          <a:prstGeom prst="rect">
            <a:avLst/>
          </a:prstGeom>
        </p:spPr>
      </p:pic>
      <p:sp>
        <p:nvSpPr>
          <p:cNvPr id="9" name="1 Título"/>
          <p:cNvSpPr>
            <a:spLocks noGrp="1"/>
          </p:cNvSpPr>
          <p:nvPr>
            <p:ph type="ctrTitle"/>
          </p:nvPr>
        </p:nvSpPr>
        <p:spPr>
          <a:xfrm rot="16200000">
            <a:off x="-4006894" y="1779569"/>
            <a:ext cx="9572668" cy="2870211"/>
          </a:xfrm>
        </p:spPr>
        <p:txBody>
          <a:bodyPr>
            <a:noAutofit/>
          </a:bodyPr>
          <a:lstStyle/>
          <a:p>
            <a:r>
              <a:rPr lang="es-ES" sz="19000" b="1" dirty="0" smtClean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</a:rPr>
              <a:t>enisa.es</a:t>
            </a:r>
            <a:endParaRPr lang="es-ES" sz="19000" b="1" dirty="0">
              <a:solidFill>
                <a:schemeClr val="bg1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4335456" y="1715334"/>
            <a:ext cx="60944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77913" algn="l"/>
              </a:tabLst>
            </a:pPr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2013	</a:t>
            </a:r>
            <a:r>
              <a:rPr lang="es-E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809 operaciones   102 </a:t>
            </a: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MM</a:t>
            </a:r>
          </a:p>
          <a:p>
            <a:pPr>
              <a:tabLst>
                <a:tab pos="1077913" algn="l"/>
              </a:tabLst>
            </a:pPr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2012</a:t>
            </a: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	685 </a:t>
            </a:r>
            <a:r>
              <a:rPr lang="es-E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operaciones   105 </a:t>
            </a: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MM</a:t>
            </a:r>
          </a:p>
          <a:p>
            <a:pPr>
              <a:tabLst>
                <a:tab pos="1077913" algn="l"/>
              </a:tabLst>
            </a:pPr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2011</a:t>
            </a: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	634 operaciones </a:t>
            </a:r>
            <a:r>
              <a:rPr lang="es-E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 90.8 </a:t>
            </a: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MM</a:t>
            </a:r>
          </a:p>
          <a:p>
            <a:pPr>
              <a:tabLst>
                <a:tab pos="1077913" algn="l"/>
              </a:tabLst>
            </a:pPr>
            <a:endParaRPr lang="es-ES" b="1" dirty="0" smtClean="0">
              <a:latin typeface="Arial Narrow" pitchFamily="34" charset="0"/>
            </a:endParaRPr>
          </a:p>
          <a:p>
            <a:pPr marL="457200" indent="-457200">
              <a:buAutoNum type="arabicPlain" startAt="2012"/>
            </a:pPr>
            <a:endParaRPr lang="es-ES" sz="2000" b="1" dirty="0">
              <a:latin typeface="Franklin Gothic Medium Cond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714480" y="404664"/>
            <a:ext cx="4357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 smtClean="0">
                <a:latin typeface="Franklin Gothic Demi" pitchFamily="34" charset="0"/>
              </a:rPr>
              <a:t>+3.200 </a:t>
            </a:r>
            <a:endParaRPr lang="es-ES" sz="5400" b="1" dirty="0">
              <a:latin typeface="Franklin Gothic Demi" pitchFamily="34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2143108" y="1014225"/>
            <a:ext cx="198759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 smtClean="0">
                <a:latin typeface="Franklin Gothic Medium Cond" pitchFamily="34" charset="0"/>
              </a:rPr>
              <a:t>préstamos</a:t>
            </a:r>
            <a:br>
              <a:rPr lang="es-ES" sz="3600" b="1" dirty="0" smtClean="0">
                <a:latin typeface="Franklin Gothic Medium Cond" pitchFamily="34" charset="0"/>
              </a:rPr>
            </a:br>
            <a:endParaRPr lang="es-ES" sz="3600" b="1" dirty="0">
              <a:latin typeface="Franklin Gothic Medium Cond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286248" y="420624"/>
            <a:ext cx="4357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 smtClean="0">
                <a:latin typeface="Franklin Gothic Demi" pitchFamily="34" charset="0"/>
              </a:rPr>
              <a:t>&lt;600</a:t>
            </a:r>
            <a:r>
              <a:rPr lang="es-ES" sz="1600" b="1" dirty="0" smtClean="0">
                <a:latin typeface="Franklin Gothic Demi" pitchFamily="34" charset="0"/>
              </a:rPr>
              <a:t>MM</a:t>
            </a:r>
            <a:endParaRPr lang="es-ES" sz="1600" b="1" dirty="0">
              <a:latin typeface="Franklin Gothic Demi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292017" y="1424091"/>
            <a:ext cx="14814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 smtClean="0">
                <a:latin typeface="Franklin Gothic Medium Cond" pitchFamily="34" charset="0"/>
              </a:rPr>
              <a:t>concedidos</a:t>
            </a:r>
            <a:endParaRPr lang="es-ES" sz="2400" b="1" dirty="0">
              <a:latin typeface="Franklin Gothic Medium Cond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6407354" y="2846200"/>
            <a:ext cx="1196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aprobadas </a:t>
            </a:r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2373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53 Rectángulo"/>
          <p:cNvSpPr/>
          <p:nvPr/>
        </p:nvSpPr>
        <p:spPr>
          <a:xfrm>
            <a:off x="6929454" y="214290"/>
            <a:ext cx="2071702" cy="642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486142" y="4429132"/>
            <a:ext cx="1157296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677" name="Rectangle 2"/>
          <p:cNvSpPr txBox="1">
            <a:spLocks noChangeArrowheads="1"/>
          </p:cNvSpPr>
          <p:nvPr/>
        </p:nvSpPr>
        <p:spPr bwMode="auto">
          <a:xfrm>
            <a:off x="315548" y="652443"/>
            <a:ext cx="5256584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s-ES_tradnl" sz="2200" b="1" dirty="0" smtClean="0">
                <a:solidFill>
                  <a:schemeClr val="bg1"/>
                </a:solidFill>
                <a:latin typeface="Arial Narrow" pitchFamily="34" charset="0"/>
              </a:rPr>
              <a:t>Casos de éxito financiados por ENISA</a:t>
            </a:r>
            <a:endParaRPr lang="es-ES" sz="22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7286644" y="928670"/>
            <a:ext cx="1570059" cy="365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t"/>
          <a:lstStyle/>
          <a:p>
            <a:pPr marL="514350" indent="-514350" algn="r" eaLnBrk="1" hangingPunct="1"/>
            <a:r>
              <a:rPr lang="es-ES" sz="1100" b="1" dirty="0" smtClean="0">
                <a:solidFill>
                  <a:schemeClr val="bg1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www.enisa.es</a:t>
            </a:r>
            <a:endParaRPr lang="es-ES" sz="11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514350" indent="-514350" algn="r" eaLnBrk="1" hangingPunct="1">
              <a:buAutoNum type="arabicPeriod"/>
            </a:pPr>
            <a:endParaRPr lang="es-E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14" name="0 Imagen" descr="Logo Agua de Niebla 2012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714612" y="1500174"/>
            <a:ext cx="1390581" cy="71438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85720" y="1690675"/>
            <a:ext cx="1785950" cy="595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42 Grupo"/>
          <p:cNvGrpSpPr/>
          <p:nvPr/>
        </p:nvGrpSpPr>
        <p:grpSpPr>
          <a:xfrm>
            <a:off x="4143372" y="928670"/>
            <a:ext cx="1773603" cy="1452573"/>
            <a:chOff x="4286248" y="1357298"/>
            <a:chExt cx="1773603" cy="1452573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6248" y="1500174"/>
              <a:ext cx="1428760" cy="1309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9256" y="1357298"/>
              <a:ext cx="630595" cy="683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143768" y="785794"/>
            <a:ext cx="1785950" cy="382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85720" y="5715016"/>
            <a:ext cx="1428760" cy="436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000232" y="3044832"/>
            <a:ext cx="1664297" cy="812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786182" y="3857628"/>
            <a:ext cx="857256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286380" y="4214818"/>
            <a:ext cx="1714512" cy="589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428860" y="4143380"/>
            <a:ext cx="867602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71868" y="6072206"/>
            <a:ext cx="195944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" name="40 Rectángulo"/>
          <p:cNvSpPr/>
          <p:nvPr/>
        </p:nvSpPr>
        <p:spPr>
          <a:xfrm>
            <a:off x="8072462" y="6429396"/>
            <a:ext cx="857256" cy="214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7158" y="428604"/>
            <a:ext cx="171451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14810" y="214290"/>
            <a:ext cx="1785950" cy="517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86446" y="2000240"/>
            <a:ext cx="150019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809246" y="3501008"/>
            <a:ext cx="1643074" cy="56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" name="48 Imagen" descr="C:\Users\ccuesta\AppData\Local\Microsoft\Windows\Temporary Internet Files\Content.Word\iLineMicrosystems Pastilla.png.png"/>
          <p:cNvPicPr/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29520" y="3714752"/>
            <a:ext cx="1311057" cy="990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714876" y="4808303"/>
            <a:ext cx="1285884" cy="69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1472" y="4572008"/>
            <a:ext cx="1285884" cy="514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714612" y="5857892"/>
            <a:ext cx="95515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572264" y="2354958"/>
            <a:ext cx="2430726" cy="1074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786710" y="1357298"/>
            <a:ext cx="855977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500958" y="6143644"/>
            <a:ext cx="1071570" cy="490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680454" y="2420888"/>
            <a:ext cx="1783092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143636" y="928670"/>
            <a:ext cx="71438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929586" y="4929198"/>
            <a:ext cx="961261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85786" y="6215082"/>
            <a:ext cx="1571636" cy="424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572132" y="5786454"/>
            <a:ext cx="1785950" cy="595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643702" y="214290"/>
            <a:ext cx="1857388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1472" y="1214422"/>
            <a:ext cx="1571636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85720" y="3571876"/>
            <a:ext cx="1571636" cy="48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143636" y="5286388"/>
            <a:ext cx="1357322" cy="374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43108" y="428604"/>
            <a:ext cx="142876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357422" y="928670"/>
            <a:ext cx="1535917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500694" y="2571744"/>
            <a:ext cx="1131728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2" name="Picture 2" descr="http://www.algaenergy.es/templates/algaenergy/images/logo.png">
            <a:hlinkClick r:id="rId38"/>
          </p:cNvPr>
          <p:cNvPicPr>
            <a:picLocks noChangeAspect="1" noChangeArrowheads="1"/>
          </p:cNvPicPr>
          <p:nvPr/>
        </p:nvPicPr>
        <p:blipFill>
          <a:blip r:embed="rId3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285852" y="5357826"/>
            <a:ext cx="2357454" cy="238395"/>
          </a:xfrm>
          <a:prstGeom prst="rect">
            <a:avLst/>
          </a:prstGeom>
          <a:noFill/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7158" y="2857496"/>
            <a:ext cx="1450974" cy="42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" name="54 Imagen" descr="lg_ibercom.png"/>
          <p:cNvPicPr>
            <a:picLocks noChangeAspect="1"/>
          </p:cNvPicPr>
          <p:nvPr/>
        </p:nvPicPr>
        <p:blipFill>
          <a:blip r:embed="rId4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14480" y="2214554"/>
            <a:ext cx="1928826" cy="648414"/>
          </a:xfrm>
          <a:prstGeom prst="rect">
            <a:avLst/>
          </a:prstGeom>
        </p:spPr>
      </p:pic>
      <p:pic>
        <p:nvPicPr>
          <p:cNvPr id="48" name="47 Imagen"/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5976" y="3212976"/>
            <a:ext cx="1428750" cy="666750"/>
          </a:xfrm>
          <a:prstGeom prst="rect">
            <a:avLst/>
          </a:prstGeom>
        </p:spPr>
      </p:pic>
      <p:sp>
        <p:nvSpPr>
          <p:cNvPr id="57" name="5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8824880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8500"/>
                            </p:stCondLst>
                            <p:childTnLst>
                              <p:par>
                                <p:cTn id="1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9000"/>
                            </p:stCondLst>
                            <p:childTnLst>
                              <p:par>
                                <p:cTn id="1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9500"/>
                            </p:stCondLst>
                            <p:childTnLst>
                              <p:par>
                                <p:cTn id="1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28677" grpId="0"/>
      <p:bldP spid="11" grpId="0"/>
      <p:bldP spid="4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 rot="16200000">
            <a:off x="-4006894" y="1779569"/>
            <a:ext cx="9572668" cy="2870211"/>
          </a:xfrm>
        </p:spPr>
        <p:txBody>
          <a:bodyPr>
            <a:noAutofit/>
          </a:bodyPr>
          <a:lstStyle/>
          <a:p>
            <a:r>
              <a:rPr lang="es-ES" sz="19000" b="1" dirty="0" smtClean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</a:rPr>
              <a:t>enisa.es</a:t>
            </a:r>
            <a:endParaRPr lang="es-ES" sz="19000" b="1" dirty="0">
              <a:solidFill>
                <a:schemeClr val="bg1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357454" y="6000792"/>
            <a:ext cx="650082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Franklin Gothic Medium Cond" pitchFamily="34" charset="0"/>
                <a:sym typeface="Swis721 Lt BT" charset="0"/>
              </a:rPr>
              <a:t>ecosistema</a:t>
            </a:r>
            <a:r>
              <a:rPr lang="en-US" sz="1600" dirty="0">
                <a:latin typeface="Franklin Gothic Medium Cond" pitchFamily="34" charset="0"/>
                <a:sym typeface="Swis721 Lt BT" charset="0"/>
              </a:rPr>
              <a:t> </a:t>
            </a:r>
            <a:r>
              <a:rPr lang="en-US" sz="1600" dirty="0" err="1">
                <a:latin typeface="Franklin Gothic Medium Cond" pitchFamily="34" charset="0"/>
                <a:sym typeface="Swis721 Lt BT" charset="0"/>
              </a:rPr>
              <a:t>para</a:t>
            </a:r>
            <a:r>
              <a:rPr lang="en-US" sz="1600" dirty="0">
                <a:latin typeface="Franklin Gothic Medium Cond" pitchFamily="34" charset="0"/>
                <a:sym typeface="Swis721 Lt BT" charset="0"/>
              </a:rPr>
              <a:t> el </a:t>
            </a:r>
            <a:r>
              <a:rPr lang="en-US" sz="1600" dirty="0" err="1" smtClean="0">
                <a:latin typeface="Franklin Gothic Medium Cond" pitchFamily="34" charset="0"/>
                <a:sym typeface="Swis721 Lt BT" charset="0"/>
              </a:rPr>
              <a:t>desarrollo</a:t>
            </a:r>
            <a:r>
              <a:rPr lang="en-US" sz="1600" dirty="0" smtClean="0">
                <a:latin typeface="Franklin Gothic Medium Cond" pitchFamily="34" charset="0"/>
                <a:sym typeface="Swis721 Lt BT" charset="0"/>
              </a:rPr>
              <a:t> </a:t>
            </a:r>
            <a:r>
              <a:rPr lang="en-US" sz="1600" dirty="0">
                <a:latin typeface="Franklin Gothic Medium Cond" pitchFamily="34" charset="0"/>
                <a:sym typeface="Swis721 Lt BT" charset="0"/>
              </a:rPr>
              <a:t>de </a:t>
            </a:r>
            <a:r>
              <a:rPr lang="en-US" sz="1600" dirty="0" err="1">
                <a:latin typeface="Franklin Gothic Medium Cond" pitchFamily="34" charset="0"/>
                <a:sym typeface="Swis721 Lt BT" charset="0"/>
              </a:rPr>
              <a:t>negocios</a:t>
            </a:r>
            <a:r>
              <a:rPr lang="en-US" sz="1600" dirty="0">
                <a:latin typeface="Franklin Gothic Medium Cond" pitchFamily="34" charset="0"/>
                <a:sym typeface="Swis721 Lt BT" charset="0"/>
              </a:rPr>
              <a:t> entre </a:t>
            </a:r>
            <a:r>
              <a:rPr lang="en-US" sz="1600" dirty="0" err="1">
                <a:latin typeface="Franklin Gothic Medium Cond" pitchFamily="34" charset="0"/>
                <a:sym typeface="Swis721 Lt BT" charset="0"/>
              </a:rPr>
              <a:t>miembros</a:t>
            </a:r>
            <a:r>
              <a:rPr lang="en-US" sz="1600" dirty="0">
                <a:latin typeface="Franklin Gothic Medium Cond" pitchFamily="34" charset="0"/>
                <a:sym typeface="Swis721 Lt BT" charset="0"/>
              </a:rPr>
              <a:t> de la </a:t>
            </a:r>
            <a:r>
              <a:rPr lang="en-US" sz="1600" dirty="0" err="1">
                <a:latin typeface="Franklin Gothic Medium Cond" pitchFamily="34" charset="0"/>
                <a:sym typeface="Swis721 Lt BT" charset="0"/>
              </a:rPr>
              <a:t>comunidad</a:t>
            </a:r>
            <a:r>
              <a:rPr lang="en-US" sz="1600" dirty="0">
                <a:latin typeface="Franklin Gothic Medium Cond" pitchFamily="34" charset="0"/>
                <a:sym typeface="Swis721 Lt BT" charset="0"/>
              </a:rPr>
              <a:t> ENISA</a:t>
            </a:r>
          </a:p>
          <a:p>
            <a:endParaRPr lang="es-ES" dirty="0"/>
          </a:p>
        </p:txBody>
      </p:sp>
      <p:pic>
        <p:nvPicPr>
          <p:cNvPr id="7" name="6 Imagen" descr="logosinclaim sobre blanc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000232" y="357166"/>
            <a:ext cx="3714776" cy="1357322"/>
          </a:xfrm>
          <a:prstGeom prst="rect">
            <a:avLst/>
          </a:prstGeom>
        </p:spPr>
      </p:pic>
      <p:pic>
        <p:nvPicPr>
          <p:cNvPr id="8" name="7 Imagen" descr="simbol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2029653" y="6000768"/>
            <a:ext cx="399239" cy="357214"/>
          </a:xfrm>
          <a:prstGeom prst="rect">
            <a:avLst/>
          </a:prstGeom>
        </p:spPr>
      </p:pic>
      <p:grpSp>
        <p:nvGrpSpPr>
          <p:cNvPr id="4" name="3 Grupo"/>
          <p:cNvGrpSpPr/>
          <p:nvPr/>
        </p:nvGrpSpPr>
        <p:grpSpPr>
          <a:xfrm>
            <a:off x="1643042" y="1643050"/>
            <a:ext cx="7298641" cy="4780610"/>
            <a:chOff x="1643042" y="1643050"/>
            <a:chExt cx="7298641" cy="4780610"/>
          </a:xfrm>
        </p:grpSpPr>
        <p:pic>
          <p:nvPicPr>
            <p:cNvPr id="9" name="8 Imagen" descr="OS-betobiz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3042" y="1643050"/>
              <a:ext cx="7298641" cy="4780610"/>
            </a:xfrm>
            <a:prstGeom prst="rect">
              <a:avLst/>
            </a:prstGeom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21" t="8742" r="2178" b="6630"/>
            <a:stretch/>
          </p:blipFill>
          <p:spPr bwMode="auto">
            <a:xfrm>
              <a:off x="3136603" y="2315539"/>
              <a:ext cx="1700015" cy="43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487890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 rot="16200000">
            <a:off x="-4006894" y="1779569"/>
            <a:ext cx="9572668" cy="2870211"/>
          </a:xfrm>
        </p:spPr>
        <p:txBody>
          <a:bodyPr>
            <a:noAutofit/>
          </a:bodyPr>
          <a:lstStyle/>
          <a:p>
            <a:r>
              <a:rPr lang="es-ES" sz="19000" b="1" dirty="0" smtClean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</a:rPr>
              <a:t>enisa.es</a:t>
            </a:r>
            <a:endParaRPr lang="es-ES" sz="19000" b="1" dirty="0">
              <a:solidFill>
                <a:schemeClr val="bg1">
                  <a:lumMod val="75000"/>
                </a:schemeClr>
              </a:solidFill>
              <a:latin typeface="Arial Narrow" pitchFamily="34" charset="0"/>
            </a:endParaRPr>
          </a:p>
        </p:txBody>
      </p:sp>
      <p:grpSp>
        <p:nvGrpSpPr>
          <p:cNvPr id="3" name="2 Grupo"/>
          <p:cNvGrpSpPr/>
          <p:nvPr/>
        </p:nvGrpSpPr>
        <p:grpSpPr>
          <a:xfrm>
            <a:off x="1828317" y="1465420"/>
            <a:ext cx="7424203" cy="5392580"/>
            <a:chOff x="1648391" y="1465420"/>
            <a:chExt cx="7424203" cy="5392580"/>
          </a:xfrm>
        </p:grpSpPr>
        <p:pic>
          <p:nvPicPr>
            <p:cNvPr id="5" name="4 Imagen" descr="pantalla-grande.jp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648391" y="1465420"/>
              <a:ext cx="7424203" cy="5392580"/>
            </a:xfrm>
            <a:prstGeom prst="rect">
              <a:avLst/>
            </a:prstGeom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1379" t="21660" r="11164" b="14332"/>
            <a:stretch/>
          </p:blipFill>
          <p:spPr bwMode="auto">
            <a:xfrm>
              <a:off x="3167407" y="2420888"/>
              <a:ext cx="4325389" cy="2859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" name="9 CuadroTexto"/>
          <p:cNvSpPr txBox="1"/>
          <p:nvPr/>
        </p:nvSpPr>
        <p:spPr>
          <a:xfrm>
            <a:off x="1714480" y="785794"/>
            <a:ext cx="76438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latin typeface="Franklin Gothic Medium Cond" pitchFamily="34" charset="0"/>
              </a:rPr>
              <a:t>@info</a:t>
            </a:r>
            <a:endParaRPr lang="es-ES" sz="8800" b="1" dirty="0">
              <a:latin typeface="Franklin Gothic Medium Cond" pitchFamily="34" charset="0"/>
            </a:endParaRP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24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/>
        </p:nvSpPr>
        <p:spPr>
          <a:xfrm>
            <a:off x="2000232" y="553690"/>
            <a:ext cx="76438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dirty="0" smtClean="0">
                <a:latin typeface="Franklin Gothic Medium Cond" pitchFamily="34" charset="0"/>
              </a:rPr>
              <a:t>#muchas </a:t>
            </a:r>
          </a:p>
        </p:txBody>
      </p:sp>
      <p:pic>
        <p:nvPicPr>
          <p:cNvPr id="6" name="5 Imagen" descr="descarga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12" y="1819645"/>
            <a:ext cx="857256" cy="838374"/>
          </a:xfrm>
          <a:prstGeom prst="rect">
            <a:avLst/>
          </a:prstGeom>
        </p:spPr>
      </p:pic>
      <p:pic>
        <p:nvPicPr>
          <p:cNvPr id="7" name="6 Imagen" descr="Faceboo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2324" y="2700651"/>
            <a:ext cx="785818" cy="785818"/>
          </a:xfrm>
          <a:prstGeom prst="rect">
            <a:avLst/>
          </a:prstGeom>
        </p:spPr>
      </p:pic>
      <p:pic>
        <p:nvPicPr>
          <p:cNvPr id="12" name="11 Imagen" descr="logo_linkedi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34011" y="3534157"/>
            <a:ext cx="785818" cy="785818"/>
          </a:xfrm>
          <a:prstGeom prst="rect">
            <a:avLst/>
          </a:prstGeom>
        </p:spPr>
      </p:pic>
      <p:pic>
        <p:nvPicPr>
          <p:cNvPr id="13" name="12 Imagen" descr="06003950-photo-logo-google-plu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69824" y="4379350"/>
            <a:ext cx="714380" cy="714380"/>
          </a:xfrm>
          <a:prstGeom prst="rect">
            <a:avLst/>
          </a:prstGeom>
        </p:spPr>
      </p:pic>
      <p:pic>
        <p:nvPicPr>
          <p:cNvPr id="15" name="14 Imagen" descr="slideshar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58137" y="5173330"/>
            <a:ext cx="756000" cy="756000"/>
          </a:xfrm>
          <a:prstGeom prst="rect">
            <a:avLst/>
          </a:prstGeom>
        </p:spPr>
      </p:pic>
      <p:sp>
        <p:nvSpPr>
          <p:cNvPr id="16" name="15 CuadroTexto"/>
          <p:cNvSpPr txBox="1"/>
          <p:nvPr/>
        </p:nvSpPr>
        <p:spPr>
          <a:xfrm>
            <a:off x="7111090" y="2060848"/>
            <a:ext cx="2357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Franklin Gothic Book" pitchFamily="34" charset="0"/>
              </a:rPr>
              <a:t>@enisa</a:t>
            </a:r>
            <a:endParaRPr lang="es-ES" sz="2400" dirty="0">
              <a:latin typeface="Franklin Gothic Book" pitchFamily="34" charset="0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2571736" y="1357298"/>
            <a:ext cx="34290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dirty="0" smtClean="0">
                <a:latin typeface="Franklin Gothic Medium Cond" pitchFamily="34" charset="0"/>
              </a:rPr>
              <a:t>gracias</a:t>
            </a:r>
            <a:endParaRPr lang="es-ES" sz="8800" dirty="0">
              <a:latin typeface="Franklin Gothic Medium Cond" pitchFamily="34" charset="0"/>
            </a:endParaRPr>
          </a:p>
        </p:txBody>
      </p:sp>
      <p:sp>
        <p:nvSpPr>
          <p:cNvPr id="18" name="1 Título"/>
          <p:cNvSpPr>
            <a:spLocks noGrp="1"/>
          </p:cNvSpPr>
          <p:nvPr>
            <p:ph type="ctrTitle"/>
          </p:nvPr>
        </p:nvSpPr>
        <p:spPr>
          <a:xfrm rot="16200000">
            <a:off x="-4006894" y="1779569"/>
            <a:ext cx="9572668" cy="2870211"/>
          </a:xfrm>
        </p:spPr>
        <p:txBody>
          <a:bodyPr>
            <a:noAutofit/>
          </a:bodyPr>
          <a:lstStyle/>
          <a:p>
            <a:r>
              <a:rPr lang="es-ES" sz="19000" b="1" dirty="0" smtClean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</a:rPr>
              <a:t>enisa.es</a:t>
            </a:r>
            <a:endParaRPr lang="es-ES" sz="19000" b="1" dirty="0">
              <a:solidFill>
                <a:schemeClr val="bg1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722E-1C54-4D67-BBAF-9D16337FEC12}" type="slidenum">
              <a:rPr lang="es-ES" smtClean="0"/>
              <a:pPr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67591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8348</TotalTime>
  <Words>940</Words>
  <Application>Microsoft Office PowerPoint</Application>
  <PresentationFormat>Presentación en pantalla (4:3)</PresentationFormat>
  <Paragraphs>309</Paragraphs>
  <Slides>25</Slides>
  <Notes>22</Notes>
  <HiddenSlides>4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enisa.es</vt:lpstr>
      <vt:lpstr>enisa.es</vt:lpstr>
      <vt:lpstr>enisa.es</vt:lpstr>
      <vt:lpstr>enisa.es</vt:lpstr>
      <vt:lpstr>enisa.es</vt:lpstr>
      <vt:lpstr>enisa.es</vt:lpstr>
      <vt:lpstr>enisa.es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enisa.es</vt:lpstr>
      <vt:lpstr>enisa.es</vt:lpstr>
      <vt:lpstr>enisa.es</vt:lpstr>
      <vt:lpstr>enisa.es</vt:lpstr>
      <vt:lpstr>enisa.es</vt:lpstr>
      <vt:lpstr>enisa.es</vt:lpstr>
      <vt:lpstr>Diapositiva 22</vt:lpstr>
      <vt:lpstr>enisa.es</vt:lpstr>
      <vt:lpstr>enisa.es</vt:lpstr>
      <vt:lpstr>enisa.es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w.enisa.es</dc:title>
  <dc:creator>msola</dc:creator>
  <cp:lastModifiedBy>Pedro Sotoca</cp:lastModifiedBy>
  <cp:revision>749</cp:revision>
  <cp:lastPrinted>2013-04-08T09:53:30Z</cp:lastPrinted>
  <dcterms:created xsi:type="dcterms:W3CDTF">2013-02-01T08:53:06Z</dcterms:created>
  <dcterms:modified xsi:type="dcterms:W3CDTF">2014-05-22T10:07:24Z</dcterms:modified>
</cp:coreProperties>
</file>